
<file path=[Content_Types].xml><?xml version="1.0" encoding="utf-8"?>
<Types xmlns="http://schemas.openxmlformats.org/package/2006/content-types">
  <Default Extension="xml" ContentType="application/xml"/>
  <Default Extension="tif" ContentType="image/tif"/>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8128000" cy="14427200"/>
  <p:notesSz cx="6858000" cy="9144000"/>
  <p:defaultTextStyle>
    <a:lvl1pPr algn="ctr" defTabSz="876300">
      <a:defRPr sz="5600">
        <a:solidFill>
          <a:srgbClr val="FFFFFF"/>
        </a:solidFill>
        <a:latin typeface="+mn-lt"/>
        <a:ea typeface="+mn-ea"/>
        <a:cs typeface="+mn-cs"/>
        <a:sym typeface="Gill Sans"/>
      </a:defRPr>
    </a:lvl1pPr>
    <a:lvl2pPr indent="266700" algn="ctr" defTabSz="876300">
      <a:defRPr sz="5600">
        <a:solidFill>
          <a:srgbClr val="FFFFFF"/>
        </a:solidFill>
        <a:latin typeface="+mn-lt"/>
        <a:ea typeface="+mn-ea"/>
        <a:cs typeface="+mn-cs"/>
        <a:sym typeface="Gill Sans"/>
      </a:defRPr>
    </a:lvl2pPr>
    <a:lvl3pPr indent="533400" algn="ctr" defTabSz="876300">
      <a:defRPr sz="5600">
        <a:solidFill>
          <a:srgbClr val="FFFFFF"/>
        </a:solidFill>
        <a:latin typeface="+mn-lt"/>
        <a:ea typeface="+mn-ea"/>
        <a:cs typeface="+mn-cs"/>
        <a:sym typeface="Gill Sans"/>
      </a:defRPr>
    </a:lvl3pPr>
    <a:lvl4pPr indent="800100" algn="ctr" defTabSz="876300">
      <a:defRPr sz="5600">
        <a:solidFill>
          <a:srgbClr val="FFFFFF"/>
        </a:solidFill>
        <a:latin typeface="+mn-lt"/>
        <a:ea typeface="+mn-ea"/>
        <a:cs typeface="+mn-cs"/>
        <a:sym typeface="Gill Sans"/>
      </a:defRPr>
    </a:lvl4pPr>
    <a:lvl5pPr indent="1066800" algn="ctr" defTabSz="876300">
      <a:defRPr sz="5600">
        <a:solidFill>
          <a:srgbClr val="FFFFFF"/>
        </a:solidFill>
        <a:latin typeface="+mn-lt"/>
        <a:ea typeface="+mn-ea"/>
        <a:cs typeface="+mn-cs"/>
        <a:sym typeface="Gill Sans"/>
      </a:defRPr>
    </a:lvl5pPr>
    <a:lvl6pPr indent="1333500" algn="ctr" defTabSz="876300">
      <a:defRPr sz="5600">
        <a:solidFill>
          <a:srgbClr val="FFFFFF"/>
        </a:solidFill>
        <a:latin typeface="+mn-lt"/>
        <a:ea typeface="+mn-ea"/>
        <a:cs typeface="+mn-cs"/>
        <a:sym typeface="Gill Sans"/>
      </a:defRPr>
    </a:lvl6pPr>
    <a:lvl7pPr indent="1612900" algn="ctr" defTabSz="876300">
      <a:defRPr sz="5600">
        <a:solidFill>
          <a:srgbClr val="FFFFFF"/>
        </a:solidFill>
        <a:latin typeface="+mn-lt"/>
        <a:ea typeface="+mn-ea"/>
        <a:cs typeface="+mn-cs"/>
        <a:sym typeface="Gill Sans"/>
      </a:defRPr>
    </a:lvl7pPr>
    <a:lvl8pPr indent="1879600" algn="ctr" defTabSz="876300">
      <a:defRPr sz="5600">
        <a:solidFill>
          <a:srgbClr val="FFFFFF"/>
        </a:solidFill>
        <a:latin typeface="+mn-lt"/>
        <a:ea typeface="+mn-ea"/>
        <a:cs typeface="+mn-cs"/>
        <a:sym typeface="Gill Sans"/>
      </a:defRPr>
    </a:lvl8pPr>
    <a:lvl9pPr indent="2146300" algn="ctr" defTabSz="876300">
      <a:defRPr sz="5600">
        <a:solidFill>
          <a:srgbClr val="FFFFFF"/>
        </a:solidFill>
        <a:latin typeface="+mn-lt"/>
        <a:ea typeface="+mn-ea"/>
        <a:cs typeface="+mn-cs"/>
        <a:sym typeface="Gill San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wholeTbl>
    <a:band2H>
      <a:tcTxStyle/>
      <a:tcStyle>
        <a:tcBdr/>
        <a:fill>
          <a:solidFill>
            <a:srgbClr val="8C8D8F">
              <a:alpha val="30000"/>
            </a:srgbClr>
          </a:solidFill>
        </a:fill>
      </a:tcStyle>
    </a:band2H>
    <a:firstCo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Col>
    <a:la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60" d="100"/>
          <a:sy n="60" d="100"/>
        </p:scale>
        <p:origin x="-1400" y="-128"/>
      </p:cViewPr>
      <p:guideLst>
        <p:guide orient="horz" pos="4544"/>
        <p:guide pos="25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interSettings" Target="printerSettings/printerSettings1.bin"/><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3" name="Shape 23"/>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24" name="Shape 24"/>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8871951"/>
      </p:ext>
    </p:extLst>
  </p:cSld>
  <p:clrMap bg1="lt1" tx1="dk1" bg2="lt2" tx2="dk2" accent1="accent1" accent2="accent2" accent3="accent3" accent4="accent4" accent5="accent5" accent6="accent6" hlink="hlink" folHlink="folHlink"/>
  <p:notesStyle>
    <a:lvl1pPr defTabSz="876300">
      <a:defRPr sz="1600">
        <a:latin typeface="Lucida Grande"/>
        <a:ea typeface="Lucida Grande"/>
        <a:cs typeface="Lucida Grande"/>
        <a:sym typeface="Lucida Grande"/>
      </a:defRPr>
    </a:lvl1pPr>
    <a:lvl2pPr indent="228600" defTabSz="876300">
      <a:defRPr sz="1600">
        <a:latin typeface="Lucida Grande"/>
        <a:ea typeface="Lucida Grande"/>
        <a:cs typeface="Lucida Grande"/>
        <a:sym typeface="Lucida Grande"/>
      </a:defRPr>
    </a:lvl2pPr>
    <a:lvl3pPr indent="457200" defTabSz="876300">
      <a:defRPr sz="1600">
        <a:latin typeface="Lucida Grande"/>
        <a:ea typeface="Lucida Grande"/>
        <a:cs typeface="Lucida Grande"/>
        <a:sym typeface="Lucida Grande"/>
      </a:defRPr>
    </a:lvl3pPr>
    <a:lvl4pPr indent="685800" defTabSz="876300">
      <a:defRPr sz="1600">
        <a:latin typeface="Lucida Grande"/>
        <a:ea typeface="Lucida Grande"/>
        <a:cs typeface="Lucida Grande"/>
        <a:sym typeface="Lucida Grande"/>
      </a:defRPr>
    </a:lvl4pPr>
    <a:lvl5pPr indent="914400" defTabSz="876300">
      <a:defRPr sz="1600">
        <a:latin typeface="Lucida Grande"/>
        <a:ea typeface="Lucida Grande"/>
        <a:cs typeface="Lucida Grande"/>
        <a:sym typeface="Lucida Grande"/>
      </a:defRPr>
    </a:lvl5pPr>
    <a:lvl6pPr indent="1143000" defTabSz="876300">
      <a:defRPr sz="1600">
        <a:latin typeface="Lucida Grande"/>
        <a:ea typeface="Lucida Grande"/>
        <a:cs typeface="Lucida Grande"/>
        <a:sym typeface="Lucida Grande"/>
      </a:defRPr>
    </a:lvl6pPr>
    <a:lvl7pPr indent="1371600" defTabSz="876300">
      <a:defRPr sz="1600">
        <a:latin typeface="Lucida Grande"/>
        <a:ea typeface="Lucida Grande"/>
        <a:cs typeface="Lucida Grande"/>
        <a:sym typeface="Lucida Grande"/>
      </a:defRPr>
    </a:lvl7pPr>
    <a:lvl8pPr indent="1600200" defTabSz="876300">
      <a:defRPr sz="1600">
        <a:latin typeface="Lucida Grande"/>
        <a:ea typeface="Lucida Grande"/>
        <a:cs typeface="Lucida Grande"/>
        <a:sym typeface="Lucida Grande"/>
      </a:defRPr>
    </a:lvl8pPr>
    <a:lvl9pPr indent="1828800" defTabSz="876300">
      <a:defRPr sz="16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tif"/></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Wallpaper">
    <p:bg>
      <p:bgPr>
        <a:solidFill>
          <a:srgbClr val="3B3B3B"/>
        </a:solidFill>
        <a:effectLst/>
      </p:bgPr>
    </p:bg>
    <p:spTree>
      <p:nvGrpSpPr>
        <p:cNvPr id="1" name=""/>
        <p:cNvGrpSpPr/>
        <p:nvPr/>
      </p:nvGrpSpPr>
      <p:grpSpPr>
        <a:xfrm>
          <a:off x="0" y="0"/>
          <a:ext cx="0" cy="0"/>
          <a:chOff x="0" y="0"/>
          <a:chExt cx="0" cy="0"/>
        </a:xfrm>
      </p:grpSpPr>
      <p:pic>
        <p:nvPicPr>
          <p:cNvPr id="5" name="droppedImage.tiff"/>
          <p:cNvPicPr/>
          <p:nvPr/>
        </p:nvPicPr>
        <p:blipFill>
          <a:blip r:embed="rId2">
            <a:extLst/>
          </a:blip>
          <a:srcRect l="10438" t="42" r="5798" b="1331"/>
          <a:stretch>
            <a:fillRect/>
          </a:stretch>
        </p:blipFill>
        <p:spPr>
          <a:xfrm>
            <a:off x="-63500" y="0"/>
            <a:ext cx="8255000" cy="14579600"/>
          </a:xfrm>
          <a:prstGeom prst="rect">
            <a:avLst/>
          </a:prstGeom>
          <a:ln w="12700">
            <a:miter lim="400000"/>
          </a:ln>
        </p:spPr>
      </p:pic>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Wallpaper copy">
    <p:bg>
      <p:bgPr>
        <a:solidFill>
          <a:srgbClr val="3B3B3B"/>
        </a:solidFill>
        <a:effectLst/>
      </p:bgPr>
    </p:bg>
    <p:spTree>
      <p:nvGrpSpPr>
        <p:cNvPr id="1" name=""/>
        <p:cNvGrpSpPr/>
        <p:nvPr/>
      </p:nvGrpSpPr>
      <p:grpSpPr>
        <a:xfrm>
          <a:off x="0" y="0"/>
          <a:ext cx="0" cy="0"/>
          <a:chOff x="0" y="0"/>
          <a:chExt cx="0" cy="0"/>
        </a:xfrm>
      </p:grpSpPr>
      <p:pic>
        <p:nvPicPr>
          <p:cNvPr id="9" name="droppedImage.tiff"/>
          <p:cNvPicPr/>
          <p:nvPr/>
        </p:nvPicPr>
        <p:blipFill>
          <a:blip r:embed="rId2">
            <a:extLst/>
          </a:blip>
          <a:srcRect l="10438" t="42" r="5798" b="1331"/>
          <a:stretch>
            <a:fillRect/>
          </a:stretch>
        </p:blipFill>
        <p:spPr>
          <a:xfrm>
            <a:off x="-63500" y="0"/>
            <a:ext cx="8255000" cy="14579600"/>
          </a:xfrm>
          <a:prstGeom prst="rect">
            <a:avLst/>
          </a:prstGeom>
          <a:ln w="12700">
            <a:miter lim="400000"/>
          </a:ln>
        </p:spPr>
      </p:pic>
      <p:grpSp>
        <p:nvGrpSpPr>
          <p:cNvPr id="20" name="Group 20"/>
          <p:cNvGrpSpPr/>
          <p:nvPr/>
        </p:nvGrpSpPr>
        <p:grpSpPr>
          <a:xfrm>
            <a:off x="-12700" y="0"/>
            <a:ext cx="8140700" cy="508000"/>
            <a:chOff x="0" y="0"/>
            <a:chExt cx="8140700" cy="508000"/>
          </a:xfrm>
        </p:grpSpPr>
        <p:sp>
          <p:nvSpPr>
            <p:cNvPr id="10" name="Shape 10"/>
            <p:cNvSpPr/>
            <p:nvPr/>
          </p:nvSpPr>
          <p:spPr>
            <a:xfrm>
              <a:off x="0" y="0"/>
              <a:ext cx="8140700" cy="508000"/>
            </a:xfrm>
            <a:prstGeom prst="rect">
              <a:avLst/>
            </a:prstGeom>
            <a:gradFill flip="none" rotWithShape="1">
              <a:gsLst>
                <a:gs pos="0">
                  <a:srgbClr val="517490"/>
                </a:gs>
                <a:gs pos="100000">
                  <a:srgbClr val="426481"/>
                </a:gs>
              </a:gsLst>
              <a:lin ang="5400000" scaled="0"/>
            </a:gradFill>
            <a:ln w="25400"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p>
              <a:pPr lvl="2" algn="l">
                <a:defRPr sz="1800">
                  <a:solidFill>
                    <a:srgbClr val="000000"/>
                  </a:solidFill>
                </a:defRPr>
              </a:pPr>
              <a:r>
                <a:rPr sz="2400" b="1">
                  <a:solidFill>
                    <a:srgbClr val="FFFFFF"/>
                  </a:solidFill>
                  <a:latin typeface="Helvetica"/>
                  <a:ea typeface="Helvetica"/>
                  <a:cs typeface="Helvetica"/>
                  <a:sym typeface="Helvetica"/>
                </a:rPr>
                <a:t> </a:t>
              </a:r>
              <a:r>
                <a:rPr sz="2600" b="1">
                  <a:solidFill>
                    <a:srgbClr val="DBE2E8"/>
                  </a:solidFill>
                  <a:effectLst>
                    <a:outerShdw blurRad="12700" dist="25400" dir="16200000" rotWithShape="0">
                      <a:srgbClr val="000000">
                        <a:alpha val="50000"/>
                      </a:srgbClr>
                    </a:outerShdw>
                  </a:effectLst>
                  <a:latin typeface="Helvetica"/>
                  <a:ea typeface="Helvetica"/>
                  <a:cs typeface="Helvetica"/>
                  <a:sym typeface="Helvetica"/>
                </a:rPr>
                <a:t>AT&amp;T  LTE            11:11 PM</a:t>
              </a:r>
            </a:p>
          </p:txBody>
        </p:sp>
        <p:grpSp>
          <p:nvGrpSpPr>
            <p:cNvPr id="15" name="Group 15"/>
            <p:cNvGrpSpPr/>
            <p:nvPr/>
          </p:nvGrpSpPr>
          <p:grpSpPr>
            <a:xfrm>
              <a:off x="7099300" y="101600"/>
              <a:ext cx="279401" cy="279401"/>
              <a:chOff x="0" y="0"/>
              <a:chExt cx="279400" cy="279400"/>
            </a:xfrm>
          </p:grpSpPr>
          <p:sp>
            <p:nvSpPr>
              <p:cNvPr id="11" name="Shape 11"/>
              <p:cNvSpPr/>
              <p:nvPr/>
            </p:nvSpPr>
            <p:spPr>
              <a:xfrm>
                <a:off x="0" y="0"/>
                <a:ext cx="279400" cy="2794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2C4458">
                  <a:alpha val="54000"/>
                </a:srgbClr>
              </a:solidFill>
              <a:ln w="25400" cap="flat">
                <a:noFill/>
                <a:miter lim="400000"/>
              </a:ln>
              <a:effectLst/>
            </p:spPr>
            <p:txBody>
              <a:bodyPr wrap="square" lIns="0" tIns="0" rIns="0" bIns="0" numCol="1" anchor="ctr">
                <a:noAutofit/>
              </a:bodyPr>
              <a:lstStyle/>
              <a:p>
                <a:pPr lvl="0" defTabSz="736600">
                  <a:defRPr sz="3200">
                    <a:effectLst>
                      <a:outerShdw blurRad="38100" dist="12700" dir="5400000" rotWithShape="0">
                        <a:srgbClr val="000000">
                          <a:alpha val="50000"/>
                        </a:srgbClr>
                      </a:outerShdw>
                    </a:effectLst>
                  </a:defRPr>
                </a:pPr>
                <a:endParaRPr/>
              </a:p>
            </p:txBody>
          </p:sp>
          <p:grpSp>
            <p:nvGrpSpPr>
              <p:cNvPr id="14" name="Group 14"/>
              <p:cNvGrpSpPr/>
              <p:nvPr/>
            </p:nvGrpSpPr>
            <p:grpSpPr>
              <a:xfrm>
                <a:off x="87578" y="75882"/>
                <a:ext cx="76202" cy="76204"/>
                <a:chOff x="0" y="0"/>
                <a:chExt cx="76200" cy="76202"/>
              </a:xfrm>
            </p:grpSpPr>
            <p:sp>
              <p:nvSpPr>
                <p:cNvPr id="12" name="Shape 12"/>
                <p:cNvSpPr/>
                <p:nvPr/>
              </p:nvSpPr>
              <p:spPr>
                <a:xfrm flipH="1">
                  <a:off x="76200" y="0"/>
                  <a:ext cx="1" cy="76200"/>
                </a:xfrm>
                <a:prstGeom prst="line">
                  <a:avLst/>
                </a:prstGeom>
                <a:noFill/>
                <a:ln w="9525" cap="flat">
                  <a:solidFill>
                    <a:srgbClr val="FFFFFF"/>
                  </a:solidFill>
                  <a:prstDash val="solid"/>
                  <a:miter lim="400000"/>
                </a:ln>
                <a:effectLst/>
              </p:spPr>
              <p:txBody>
                <a:bodyPr wrap="square" lIns="0" tIns="0" rIns="0" bIns="0" numCol="1" anchor="t">
                  <a:noAutofit/>
                </a:bodyPr>
                <a:lstStyle/>
                <a:p>
                  <a:pPr lvl="0" algn="l" defTabSz="457200">
                    <a:defRPr sz="1200">
                      <a:solidFill>
                        <a:srgbClr val="000000"/>
                      </a:solidFill>
                      <a:latin typeface="Helvetica"/>
                      <a:ea typeface="Helvetica"/>
                      <a:cs typeface="Helvetica"/>
                      <a:sym typeface="Helvetica"/>
                    </a:defRPr>
                  </a:pPr>
                  <a:endParaRPr/>
                </a:p>
              </p:txBody>
            </p:sp>
            <p:sp>
              <p:nvSpPr>
                <p:cNvPr id="13" name="Shape 13"/>
                <p:cNvSpPr/>
                <p:nvPr/>
              </p:nvSpPr>
              <p:spPr>
                <a:xfrm flipV="1">
                  <a:off x="0" y="76199"/>
                  <a:ext cx="75718" cy="4"/>
                </a:xfrm>
                <a:prstGeom prst="line">
                  <a:avLst/>
                </a:prstGeom>
                <a:noFill/>
                <a:ln w="9525" cap="flat">
                  <a:solidFill>
                    <a:srgbClr val="FFFFFF"/>
                  </a:solidFill>
                  <a:prstDash val="solid"/>
                  <a:miter lim="400000"/>
                </a:ln>
                <a:effectLst/>
              </p:spPr>
              <p:txBody>
                <a:bodyPr wrap="square" lIns="0" tIns="0" rIns="0" bIns="0" numCol="1" anchor="t">
                  <a:noAutofit/>
                </a:bodyPr>
                <a:lstStyle/>
                <a:p>
                  <a:pPr lvl="0" algn="l" defTabSz="457200">
                    <a:defRPr sz="1200">
                      <a:solidFill>
                        <a:srgbClr val="000000"/>
                      </a:solidFill>
                      <a:latin typeface="Helvetica"/>
                      <a:ea typeface="Helvetica"/>
                      <a:cs typeface="Helvetica"/>
                      <a:sym typeface="Helvetica"/>
                    </a:defRPr>
                  </a:pPr>
                  <a:endParaRPr/>
                </a:p>
              </p:txBody>
            </p:sp>
          </p:grpSp>
        </p:grpSp>
        <p:grpSp>
          <p:nvGrpSpPr>
            <p:cNvPr id="19" name="Group 19"/>
            <p:cNvGrpSpPr/>
            <p:nvPr/>
          </p:nvGrpSpPr>
          <p:grpSpPr>
            <a:xfrm>
              <a:off x="7518400" y="139700"/>
              <a:ext cx="508000" cy="228600"/>
              <a:chOff x="0" y="0"/>
              <a:chExt cx="508000" cy="228600"/>
            </a:xfrm>
          </p:grpSpPr>
          <p:sp>
            <p:nvSpPr>
              <p:cNvPr id="16" name="Shape 16"/>
              <p:cNvSpPr/>
              <p:nvPr/>
            </p:nvSpPr>
            <p:spPr>
              <a:xfrm>
                <a:off x="0" y="0"/>
                <a:ext cx="457200" cy="228600"/>
              </a:xfrm>
              <a:prstGeom prst="roundRect">
                <a:avLst>
                  <a:gd name="adj" fmla="val 7943"/>
                </a:avLst>
              </a:prstGeom>
              <a:noFill/>
              <a:ln w="25400" cap="flat">
                <a:solidFill>
                  <a:srgbClr val="BAC4D8"/>
                </a:solidFill>
                <a:prstDash val="solid"/>
                <a:miter lim="400000"/>
              </a:ln>
              <a:effectLst>
                <a:outerShdw blurRad="12700" dist="12700" dir="16200000" rotWithShape="0">
                  <a:srgbClr val="000000">
                    <a:alpha val="25000"/>
                  </a:srgbClr>
                </a:outerShdw>
              </a:effectLst>
            </p:spPr>
            <p:txBody>
              <a:bodyPr wrap="square" lIns="0" tIns="0" rIns="0" bIns="0" numCol="1" anchor="ctr">
                <a:noAutofit/>
              </a:bodyPr>
              <a:lstStyle/>
              <a:p>
                <a:pPr lvl="0">
                  <a:defRPr sz="3600">
                    <a:effectLst>
                      <a:outerShdw blurRad="38100" dist="12700" dir="5400000" rotWithShape="0">
                        <a:srgbClr val="000000">
                          <a:alpha val="50000"/>
                        </a:srgbClr>
                      </a:outerShdw>
                    </a:effectLst>
                  </a:defRPr>
                </a:pPr>
                <a:endParaRPr/>
              </a:p>
            </p:txBody>
          </p:sp>
          <p:sp>
            <p:nvSpPr>
              <p:cNvPr id="17" name="Shape 17"/>
              <p:cNvSpPr/>
              <p:nvPr/>
            </p:nvSpPr>
            <p:spPr>
              <a:xfrm>
                <a:off x="457200" y="76200"/>
                <a:ext cx="50800" cy="76200"/>
              </a:xfrm>
              <a:prstGeom prst="roundRect">
                <a:avLst>
                  <a:gd name="adj" fmla="val 35742"/>
                </a:avLst>
              </a:prstGeom>
              <a:noFill/>
              <a:ln w="25400" cap="flat">
                <a:solidFill>
                  <a:srgbClr val="BAC4D8"/>
                </a:solidFill>
                <a:prstDash val="solid"/>
                <a:miter lim="400000"/>
              </a:ln>
              <a:effectLst>
                <a:outerShdw blurRad="12700" dist="12700" dir="16200000" rotWithShape="0">
                  <a:srgbClr val="000000">
                    <a:alpha val="25000"/>
                  </a:srgbClr>
                </a:outerShdw>
              </a:effectLst>
            </p:spPr>
            <p:txBody>
              <a:bodyPr wrap="square" lIns="0" tIns="0" rIns="0" bIns="0" numCol="1" anchor="ctr">
                <a:noAutofit/>
              </a:bodyPr>
              <a:lstStyle/>
              <a:p>
                <a:pPr lvl="0">
                  <a:defRPr sz="3600">
                    <a:effectLst>
                      <a:outerShdw blurRad="38100" dist="12700" dir="5400000" rotWithShape="0">
                        <a:srgbClr val="000000">
                          <a:alpha val="50000"/>
                        </a:srgbClr>
                      </a:outerShdw>
                    </a:effectLst>
                  </a:defRPr>
                </a:pPr>
                <a:endParaRPr/>
              </a:p>
            </p:txBody>
          </p:sp>
          <p:sp>
            <p:nvSpPr>
              <p:cNvPr id="18" name="Shape 18"/>
              <p:cNvSpPr/>
              <p:nvPr/>
            </p:nvSpPr>
            <p:spPr>
              <a:xfrm>
                <a:off x="38100" y="38100"/>
                <a:ext cx="127000" cy="152400"/>
              </a:xfrm>
              <a:prstGeom prst="roundRect">
                <a:avLst>
                  <a:gd name="adj" fmla="val 0"/>
                </a:avLst>
              </a:prstGeom>
              <a:solidFill>
                <a:srgbClr val="BAC4D8"/>
              </a:solidFill>
              <a:ln w="25400" cap="flat">
                <a:noFill/>
                <a:miter lim="400000"/>
              </a:ln>
              <a:effectLst>
                <a:outerShdw blurRad="12700" dist="12700" dir="16200000" rotWithShape="0">
                  <a:srgbClr val="000000">
                    <a:alpha val="25000"/>
                  </a:srgbClr>
                </a:outerShdw>
              </a:effectLst>
            </p:spPr>
            <p:txBody>
              <a:bodyPr wrap="square" lIns="0" tIns="0" rIns="0" bIns="0" numCol="1" anchor="ctr">
                <a:noAutofit/>
              </a:bodyPr>
              <a:lstStyle/>
              <a:p>
                <a:pPr lvl="0">
                  <a:defRPr sz="3600">
                    <a:effectLst>
                      <a:outerShdw blurRad="38100" dist="12700" dir="5400000" rotWithShape="0">
                        <a:srgbClr val="000000">
                          <a:alpha val="50000"/>
                        </a:srgbClr>
                      </a:outerShdw>
                    </a:effectLst>
                  </a:defRPr>
                </a:pPr>
                <a:endParaRPr/>
              </a:p>
            </p:txBody>
          </p:sp>
        </p:grpSp>
      </p:gr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3649" r:id="rId1"/>
    <p:sldLayoutId id="2147483651" r:id="rId2"/>
    <p:sldLayoutId id="2147483653" r:id="rId3"/>
  </p:sldLayoutIdLst>
  <p:transition xmlns:p14="http://schemas.microsoft.com/office/powerpoint/2010/main" spd="med"/>
  <p:txStyles>
    <p:titleStyle>
      <a:lvl1pPr algn="ctr" defTabSz="876300">
        <a:defRPr sz="11800">
          <a:solidFill>
            <a:srgbClr val="FFFFFF"/>
          </a:solidFill>
          <a:latin typeface="+mn-lt"/>
          <a:ea typeface="+mn-ea"/>
          <a:cs typeface="+mn-cs"/>
          <a:sym typeface="Gill Sans"/>
        </a:defRPr>
      </a:lvl1pPr>
      <a:lvl2pPr indent="228600" algn="ctr" defTabSz="876300">
        <a:defRPr sz="11800">
          <a:solidFill>
            <a:srgbClr val="FFFFFF"/>
          </a:solidFill>
          <a:latin typeface="+mn-lt"/>
          <a:ea typeface="+mn-ea"/>
          <a:cs typeface="+mn-cs"/>
          <a:sym typeface="Gill Sans"/>
        </a:defRPr>
      </a:lvl2pPr>
      <a:lvl3pPr indent="457200" algn="ctr" defTabSz="876300">
        <a:defRPr sz="11800">
          <a:solidFill>
            <a:srgbClr val="FFFFFF"/>
          </a:solidFill>
          <a:latin typeface="+mn-lt"/>
          <a:ea typeface="+mn-ea"/>
          <a:cs typeface="+mn-cs"/>
          <a:sym typeface="Gill Sans"/>
        </a:defRPr>
      </a:lvl3pPr>
      <a:lvl4pPr indent="685800" algn="ctr" defTabSz="876300">
        <a:defRPr sz="11800">
          <a:solidFill>
            <a:srgbClr val="FFFFFF"/>
          </a:solidFill>
          <a:latin typeface="+mn-lt"/>
          <a:ea typeface="+mn-ea"/>
          <a:cs typeface="+mn-cs"/>
          <a:sym typeface="Gill Sans"/>
        </a:defRPr>
      </a:lvl4pPr>
      <a:lvl5pPr indent="914400" algn="ctr" defTabSz="876300">
        <a:defRPr sz="11800">
          <a:solidFill>
            <a:srgbClr val="FFFFFF"/>
          </a:solidFill>
          <a:latin typeface="+mn-lt"/>
          <a:ea typeface="+mn-ea"/>
          <a:cs typeface="+mn-cs"/>
          <a:sym typeface="Gill Sans"/>
        </a:defRPr>
      </a:lvl5pPr>
      <a:lvl6pPr indent="1143000" algn="ctr" defTabSz="876300">
        <a:defRPr sz="11800">
          <a:solidFill>
            <a:srgbClr val="FFFFFF"/>
          </a:solidFill>
          <a:latin typeface="+mn-lt"/>
          <a:ea typeface="+mn-ea"/>
          <a:cs typeface="+mn-cs"/>
          <a:sym typeface="Gill Sans"/>
        </a:defRPr>
      </a:lvl6pPr>
      <a:lvl7pPr indent="1371600" algn="ctr" defTabSz="876300">
        <a:defRPr sz="11800">
          <a:solidFill>
            <a:srgbClr val="FFFFFF"/>
          </a:solidFill>
          <a:latin typeface="+mn-lt"/>
          <a:ea typeface="+mn-ea"/>
          <a:cs typeface="+mn-cs"/>
          <a:sym typeface="Gill Sans"/>
        </a:defRPr>
      </a:lvl7pPr>
      <a:lvl8pPr indent="1600200" algn="ctr" defTabSz="876300">
        <a:defRPr sz="11800">
          <a:solidFill>
            <a:srgbClr val="FFFFFF"/>
          </a:solidFill>
          <a:latin typeface="+mn-lt"/>
          <a:ea typeface="+mn-ea"/>
          <a:cs typeface="+mn-cs"/>
          <a:sym typeface="Gill Sans"/>
        </a:defRPr>
      </a:lvl8pPr>
      <a:lvl9pPr indent="1828800" algn="ctr" defTabSz="876300">
        <a:defRPr sz="11800">
          <a:solidFill>
            <a:srgbClr val="FFFFFF"/>
          </a:solidFill>
          <a:latin typeface="+mn-lt"/>
          <a:ea typeface="+mn-ea"/>
          <a:cs typeface="+mn-cs"/>
          <a:sym typeface="Gill Sans"/>
        </a:defRPr>
      </a:lvl9pPr>
    </p:titleStyle>
    <p:bodyStyle>
      <a:lvl1pPr algn="ctr" defTabSz="876300">
        <a:defRPr sz="5200">
          <a:solidFill>
            <a:srgbClr val="FFFFFF"/>
          </a:solidFill>
          <a:latin typeface="+mn-lt"/>
          <a:ea typeface="+mn-ea"/>
          <a:cs typeface="+mn-cs"/>
          <a:sym typeface="Gill Sans"/>
        </a:defRPr>
      </a:lvl1pPr>
      <a:lvl2pPr algn="ctr" defTabSz="876300">
        <a:defRPr sz="5200">
          <a:solidFill>
            <a:srgbClr val="FFFFFF"/>
          </a:solidFill>
          <a:latin typeface="+mn-lt"/>
          <a:ea typeface="+mn-ea"/>
          <a:cs typeface="+mn-cs"/>
          <a:sym typeface="Gill Sans"/>
        </a:defRPr>
      </a:lvl2pPr>
      <a:lvl3pPr algn="ctr" defTabSz="876300">
        <a:defRPr sz="5200">
          <a:solidFill>
            <a:srgbClr val="FFFFFF"/>
          </a:solidFill>
          <a:latin typeface="+mn-lt"/>
          <a:ea typeface="+mn-ea"/>
          <a:cs typeface="+mn-cs"/>
          <a:sym typeface="Gill Sans"/>
        </a:defRPr>
      </a:lvl3pPr>
      <a:lvl4pPr algn="ctr" defTabSz="876300">
        <a:defRPr sz="5200">
          <a:solidFill>
            <a:srgbClr val="FFFFFF"/>
          </a:solidFill>
          <a:latin typeface="+mn-lt"/>
          <a:ea typeface="+mn-ea"/>
          <a:cs typeface="+mn-cs"/>
          <a:sym typeface="Gill Sans"/>
        </a:defRPr>
      </a:lvl4pPr>
      <a:lvl5pPr algn="ctr" defTabSz="876300">
        <a:defRPr sz="5200">
          <a:solidFill>
            <a:srgbClr val="FFFFFF"/>
          </a:solidFill>
          <a:latin typeface="+mn-lt"/>
          <a:ea typeface="+mn-ea"/>
          <a:cs typeface="+mn-cs"/>
          <a:sym typeface="Gill Sans"/>
        </a:defRPr>
      </a:lvl5pPr>
      <a:lvl6pPr indent="279400" algn="ctr" defTabSz="876300">
        <a:defRPr sz="5200">
          <a:solidFill>
            <a:srgbClr val="FFFFFF"/>
          </a:solidFill>
          <a:latin typeface="+mn-lt"/>
          <a:ea typeface="+mn-ea"/>
          <a:cs typeface="+mn-cs"/>
          <a:sym typeface="Gill Sans"/>
        </a:defRPr>
      </a:lvl6pPr>
      <a:lvl7pPr indent="558800" algn="ctr" defTabSz="876300">
        <a:defRPr sz="5200">
          <a:solidFill>
            <a:srgbClr val="FFFFFF"/>
          </a:solidFill>
          <a:latin typeface="+mn-lt"/>
          <a:ea typeface="+mn-ea"/>
          <a:cs typeface="+mn-cs"/>
          <a:sym typeface="Gill Sans"/>
        </a:defRPr>
      </a:lvl7pPr>
      <a:lvl8pPr indent="838200" algn="ctr" defTabSz="876300">
        <a:defRPr sz="5200">
          <a:solidFill>
            <a:srgbClr val="FFFFFF"/>
          </a:solidFill>
          <a:latin typeface="+mn-lt"/>
          <a:ea typeface="+mn-ea"/>
          <a:cs typeface="+mn-cs"/>
          <a:sym typeface="Gill Sans"/>
        </a:defRPr>
      </a:lvl8pPr>
      <a:lvl9pPr indent="1117600" algn="ctr" defTabSz="876300">
        <a:defRPr sz="5200">
          <a:solidFill>
            <a:srgbClr val="FFFFFF"/>
          </a:solidFill>
          <a:latin typeface="+mn-lt"/>
          <a:ea typeface="+mn-ea"/>
          <a:cs typeface="+mn-cs"/>
          <a:sym typeface="Gill Sans"/>
        </a:defRPr>
      </a:lvl9pPr>
    </p:bodyStyle>
    <p:otherStyle>
      <a:lvl1pPr algn="ctr" defTabSz="876300">
        <a:defRPr sz="2600">
          <a:solidFill>
            <a:schemeClr val="tx1"/>
          </a:solidFill>
          <a:latin typeface="+mn-lt"/>
          <a:ea typeface="+mn-ea"/>
          <a:cs typeface="+mn-cs"/>
          <a:sym typeface="Gill Sans"/>
        </a:defRPr>
      </a:lvl1pPr>
      <a:lvl2pPr indent="228600" algn="ctr" defTabSz="876300">
        <a:defRPr sz="2600">
          <a:solidFill>
            <a:schemeClr val="tx1"/>
          </a:solidFill>
          <a:latin typeface="+mn-lt"/>
          <a:ea typeface="+mn-ea"/>
          <a:cs typeface="+mn-cs"/>
          <a:sym typeface="Gill Sans"/>
        </a:defRPr>
      </a:lvl2pPr>
      <a:lvl3pPr indent="457200" algn="ctr" defTabSz="876300">
        <a:defRPr sz="2600">
          <a:solidFill>
            <a:schemeClr val="tx1"/>
          </a:solidFill>
          <a:latin typeface="+mn-lt"/>
          <a:ea typeface="+mn-ea"/>
          <a:cs typeface="+mn-cs"/>
          <a:sym typeface="Gill Sans"/>
        </a:defRPr>
      </a:lvl3pPr>
      <a:lvl4pPr indent="685800" algn="ctr" defTabSz="876300">
        <a:defRPr sz="2600">
          <a:solidFill>
            <a:schemeClr val="tx1"/>
          </a:solidFill>
          <a:latin typeface="+mn-lt"/>
          <a:ea typeface="+mn-ea"/>
          <a:cs typeface="+mn-cs"/>
          <a:sym typeface="Gill Sans"/>
        </a:defRPr>
      </a:lvl4pPr>
      <a:lvl5pPr indent="914400" algn="ctr" defTabSz="876300">
        <a:defRPr sz="2600">
          <a:solidFill>
            <a:schemeClr val="tx1"/>
          </a:solidFill>
          <a:latin typeface="+mn-lt"/>
          <a:ea typeface="+mn-ea"/>
          <a:cs typeface="+mn-cs"/>
          <a:sym typeface="Gill Sans"/>
        </a:defRPr>
      </a:lvl5pPr>
      <a:lvl6pPr indent="1143000" algn="ctr" defTabSz="876300">
        <a:defRPr sz="2600">
          <a:solidFill>
            <a:schemeClr val="tx1"/>
          </a:solidFill>
          <a:latin typeface="+mn-lt"/>
          <a:ea typeface="+mn-ea"/>
          <a:cs typeface="+mn-cs"/>
          <a:sym typeface="Gill Sans"/>
        </a:defRPr>
      </a:lvl6pPr>
      <a:lvl7pPr indent="1371600" algn="ctr" defTabSz="876300">
        <a:defRPr sz="2600">
          <a:solidFill>
            <a:schemeClr val="tx1"/>
          </a:solidFill>
          <a:latin typeface="+mn-lt"/>
          <a:ea typeface="+mn-ea"/>
          <a:cs typeface="+mn-cs"/>
          <a:sym typeface="Gill Sans"/>
        </a:defRPr>
      </a:lvl7pPr>
      <a:lvl8pPr indent="1600200" algn="ctr" defTabSz="876300">
        <a:defRPr sz="2600">
          <a:solidFill>
            <a:schemeClr val="tx1"/>
          </a:solidFill>
          <a:latin typeface="+mn-lt"/>
          <a:ea typeface="+mn-ea"/>
          <a:cs typeface="+mn-cs"/>
          <a:sym typeface="Gill Sans"/>
        </a:defRPr>
      </a:lvl8pPr>
      <a:lvl9pPr indent="1828800" algn="ctr" defTabSz="876300">
        <a:defRPr sz="2600">
          <a:solidFill>
            <a:schemeClr val="tx1"/>
          </a:solidFill>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2.png"/><Relationship Id="rId5"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hape 26"/>
          <p:cNvSpPr/>
          <p:nvPr/>
        </p:nvSpPr>
        <p:spPr>
          <a:xfrm>
            <a:off x="-59267" y="2277533"/>
            <a:ext cx="8417455" cy="12391430"/>
          </a:xfrm>
          <a:prstGeom prst="rect">
            <a:avLst/>
          </a:prstGeom>
          <a:solidFill>
            <a:srgbClr val="F3F2F0"/>
          </a:solidFill>
          <a:ln w="25400">
            <a:miter lim="400000"/>
          </a:ln>
        </p:spPr>
        <p:txBody>
          <a:bodyPr lIns="50800" tIns="50800" rIns="50800" bIns="50800" anchor="ctr"/>
          <a:lstStyle/>
          <a:p>
            <a:pPr lvl="0">
              <a:defRPr sz="3600">
                <a:effectLst>
                  <a:outerShdw blurRad="38100" dist="12700" dir="5400000" rotWithShape="0">
                    <a:srgbClr val="000000">
                      <a:alpha val="50000"/>
                    </a:srgbClr>
                  </a:outerShdw>
                </a:effectLst>
              </a:defRPr>
            </a:pPr>
            <a:endParaRPr/>
          </a:p>
        </p:txBody>
      </p:sp>
      <p:sp>
        <p:nvSpPr>
          <p:cNvPr id="27" name="Shape 27"/>
          <p:cNvSpPr/>
          <p:nvPr/>
        </p:nvSpPr>
        <p:spPr>
          <a:xfrm>
            <a:off x="-25400" y="-25400"/>
            <a:ext cx="8178800" cy="2475210"/>
          </a:xfrm>
          <a:prstGeom prst="rect">
            <a:avLst/>
          </a:prstGeom>
          <a:solidFill>
            <a:srgbClr val="E9503F"/>
          </a:solidFill>
          <a:ln w="25400">
            <a:miter lim="400000"/>
          </a:ln>
          <a:effectLst>
            <a:outerShdw blurRad="355600" rotWithShape="0">
              <a:srgbClr val="000000">
                <a:alpha val="75000"/>
              </a:srgbClr>
            </a:outerShdw>
          </a:effectLst>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28" name="Shape 28"/>
          <p:cNvSpPr/>
          <p:nvPr/>
        </p:nvSpPr>
        <p:spPr>
          <a:xfrm>
            <a:off x="3114261" y="262466"/>
            <a:ext cx="1899478" cy="18994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2"/>
          </a:blipFill>
          <a:ln w="25400">
            <a:solidFill>
              <a:srgbClr val="FFFFFF"/>
            </a:solidFill>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grpSp>
        <p:nvGrpSpPr>
          <p:cNvPr id="31" name="Group 31"/>
          <p:cNvGrpSpPr/>
          <p:nvPr/>
        </p:nvGrpSpPr>
        <p:grpSpPr>
          <a:xfrm>
            <a:off x="289313" y="718565"/>
            <a:ext cx="1963557" cy="987280"/>
            <a:chOff x="0" y="0"/>
            <a:chExt cx="1963555" cy="987278"/>
          </a:xfrm>
        </p:grpSpPr>
        <p:sp>
          <p:nvSpPr>
            <p:cNvPr id="29" name="Shape 29"/>
            <p:cNvSpPr/>
            <p:nvPr/>
          </p:nvSpPr>
          <p:spPr>
            <a:xfrm>
              <a:off x="0" y="0"/>
              <a:ext cx="1341222" cy="585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3200">
                  <a:latin typeface="Helvetica Neue Thin"/>
                  <a:ea typeface="Helvetica Neue Thin"/>
                  <a:cs typeface="Helvetica Neue Thin"/>
                  <a:sym typeface="Helvetica Neue Thin"/>
                </a:defRPr>
              </a:lvl1pPr>
            </a:lstStyle>
            <a:p>
              <a:pPr lvl="0">
                <a:defRPr sz="1800">
                  <a:solidFill>
                    <a:srgbClr val="000000"/>
                  </a:solidFill>
                </a:defRPr>
              </a:pPr>
              <a:r>
                <a:rPr sz="3200">
                  <a:solidFill>
                    <a:srgbClr val="FFFFFF"/>
                  </a:solidFill>
                </a:rPr>
                <a:t>Johnny</a:t>
              </a:r>
            </a:p>
          </p:txBody>
        </p:sp>
        <p:sp>
          <p:nvSpPr>
            <p:cNvPr id="30" name="Shape 30"/>
            <p:cNvSpPr/>
            <p:nvPr/>
          </p:nvSpPr>
          <p:spPr>
            <a:xfrm>
              <a:off x="33866" y="402166"/>
              <a:ext cx="1929690" cy="5851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3200">
                  <a:latin typeface="Helvetica Neue Thin"/>
                  <a:ea typeface="Helvetica Neue Thin"/>
                  <a:cs typeface="Helvetica Neue Thin"/>
                  <a:sym typeface="Helvetica Neue Thin"/>
                </a:defRPr>
              </a:lvl1pPr>
            </a:lstStyle>
            <a:p>
              <a:pPr lvl="0">
                <a:defRPr sz="1800">
                  <a:solidFill>
                    <a:srgbClr val="000000"/>
                  </a:solidFill>
                </a:defRPr>
              </a:pPr>
              <a:r>
                <a:rPr sz="3200">
                  <a:solidFill>
                    <a:srgbClr val="FFFFFF"/>
                  </a:solidFill>
                </a:rPr>
                <a:t>Appleseed</a:t>
              </a:r>
            </a:p>
          </p:txBody>
        </p:sp>
      </p:grpSp>
      <p:pic>
        <p:nvPicPr>
          <p:cNvPr id="32" name="mail.png"/>
          <p:cNvPicPr/>
          <p:nvPr/>
        </p:nvPicPr>
        <p:blipFill>
          <a:blip r:embed="rId3">
            <a:extLst/>
          </a:blip>
          <a:stretch>
            <a:fillRect/>
          </a:stretch>
        </p:blipFill>
        <p:spPr>
          <a:xfrm>
            <a:off x="6400837" y="919649"/>
            <a:ext cx="851072" cy="585112"/>
          </a:xfrm>
          <a:prstGeom prst="rect">
            <a:avLst/>
          </a:prstGeom>
          <a:ln w="12700">
            <a:miter lim="400000"/>
          </a:ln>
        </p:spPr>
      </p:pic>
      <p:sp>
        <p:nvSpPr>
          <p:cNvPr id="33" name="Shape 33"/>
          <p:cNvSpPr/>
          <p:nvPr/>
        </p:nvSpPr>
        <p:spPr>
          <a:xfrm>
            <a:off x="7080250" y="679375"/>
            <a:ext cx="381075" cy="38107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C997"/>
          </a:solidFill>
          <a:ln w="25400">
            <a:miter lim="400000"/>
          </a:ln>
          <a:extLst>
            <a:ext uri="{C572A759-6A51-4108-AA02-DFA0A04FC94B}">
              <ma14:wrappingTextBoxFlag xmlns:ma14="http://schemas.microsoft.com/office/mac/drawingml/2011/main" val="1"/>
            </a:ext>
          </a:extLst>
        </p:spPr>
        <p:txBody>
          <a:bodyPr lIns="38100" tIns="38100" rIns="38100" bIns="38100" anchor="ctr"/>
          <a:lstStyle>
            <a:lvl1pPr>
              <a:defRPr sz="1500"/>
            </a:lvl1pPr>
          </a:lstStyle>
          <a:p>
            <a:pPr lvl="0">
              <a:defRPr sz="1800">
                <a:solidFill>
                  <a:srgbClr val="000000"/>
                </a:solidFill>
              </a:defRPr>
            </a:pPr>
            <a:r>
              <a:rPr sz="1500">
                <a:solidFill>
                  <a:srgbClr val="FFFFFF"/>
                </a:solidFill>
              </a:rPr>
              <a:t>99</a:t>
            </a:r>
          </a:p>
        </p:txBody>
      </p:sp>
      <p:sp>
        <p:nvSpPr>
          <p:cNvPr id="34" name="Shape 34"/>
          <p:cNvSpPr/>
          <p:nvPr/>
        </p:nvSpPr>
        <p:spPr>
          <a:xfrm>
            <a:off x="-127000" y="2565400"/>
            <a:ext cx="8382000" cy="1544638"/>
          </a:xfrm>
          <a:prstGeom prst="rect">
            <a:avLst/>
          </a:prstGeom>
          <a:solidFill>
            <a:srgbClr val="00C997"/>
          </a:solidFill>
          <a:ln w="25400">
            <a:miter lim="400000"/>
          </a:ln>
          <a:effectLst>
            <a:outerShdw blurRad="355600" rotWithShape="0">
              <a:srgbClr val="000000">
                <a:alpha val="75000"/>
              </a:srgbClr>
            </a:outerShdw>
          </a:effectLst>
        </p:spPr>
        <p:txBody>
          <a:bodyPr lIns="50800" tIns="50800" rIns="50800" bIns="50800" anchor="ctr"/>
          <a:lstStyle/>
          <a:p>
            <a:pPr lvl="0">
              <a:defRPr sz="3600">
                <a:effectLst>
                  <a:outerShdw blurRad="38100" dist="12700" dir="5400000" rotWithShape="0">
                    <a:srgbClr val="000000">
                      <a:alpha val="50000"/>
                    </a:srgbClr>
                  </a:outerShdw>
                </a:effectLst>
              </a:defRPr>
            </a:pPr>
            <a:endParaRPr/>
          </a:p>
        </p:txBody>
      </p:sp>
      <p:pic>
        <p:nvPicPr>
          <p:cNvPr id="35" name="case.png"/>
          <p:cNvPicPr/>
          <p:nvPr/>
        </p:nvPicPr>
        <p:blipFill>
          <a:blip r:embed="rId4">
            <a:alphaModFix amt="15000"/>
            <a:extLst/>
          </a:blip>
          <a:stretch>
            <a:fillRect/>
          </a:stretch>
        </p:blipFill>
        <p:spPr>
          <a:xfrm>
            <a:off x="178924" y="2719652"/>
            <a:ext cx="1089411" cy="987279"/>
          </a:xfrm>
          <a:prstGeom prst="rect">
            <a:avLst/>
          </a:prstGeom>
          <a:ln w="12700">
            <a:miter lim="400000"/>
          </a:ln>
        </p:spPr>
      </p:pic>
      <p:sp>
        <p:nvSpPr>
          <p:cNvPr id="36" name="Shape 36"/>
          <p:cNvSpPr/>
          <p:nvPr/>
        </p:nvSpPr>
        <p:spPr>
          <a:xfrm>
            <a:off x="1324239" y="2861468"/>
            <a:ext cx="4092576"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a:latin typeface="Helvetica"/>
                <a:ea typeface="Helvetica"/>
                <a:cs typeface="Helvetica"/>
                <a:sym typeface="Helvetica"/>
              </a:defRPr>
            </a:lvl1pPr>
          </a:lstStyle>
          <a:p>
            <a:pPr lvl="0">
              <a:defRPr sz="1800" b="0">
                <a:solidFill>
                  <a:srgbClr val="000000"/>
                </a:solidFill>
              </a:defRPr>
            </a:pPr>
            <a:r>
              <a:rPr sz="5600" b="1">
                <a:solidFill>
                  <a:srgbClr val="FFFFFF"/>
                </a:solidFill>
              </a:rPr>
              <a:t>FIND A JOB</a:t>
            </a:r>
          </a:p>
        </p:txBody>
      </p:sp>
      <p:sp>
        <p:nvSpPr>
          <p:cNvPr id="37" name="Shape 37"/>
          <p:cNvSpPr/>
          <p:nvPr/>
        </p:nvSpPr>
        <p:spPr>
          <a:xfrm>
            <a:off x="-127000" y="4225627"/>
            <a:ext cx="8382001" cy="1544638"/>
          </a:xfrm>
          <a:prstGeom prst="rect">
            <a:avLst/>
          </a:prstGeom>
          <a:solidFill>
            <a:srgbClr val="0097FF"/>
          </a:solidFill>
          <a:ln w="25400">
            <a:miter lim="400000"/>
          </a:ln>
          <a:effectLst>
            <a:outerShdw blurRad="355600" rotWithShape="0">
              <a:srgbClr val="000000">
                <a:alpha val="75000"/>
              </a:srgbClr>
            </a:outerShdw>
          </a:effectLst>
        </p:spPr>
        <p:txBody>
          <a:bodyPr lIns="50800" tIns="50800" rIns="50800" bIns="50800" anchor="ctr"/>
          <a:lstStyle/>
          <a:p>
            <a:pPr lvl="0">
              <a:defRPr sz="3600">
                <a:effectLst>
                  <a:outerShdw blurRad="38100" dist="12700" dir="5400000" rotWithShape="0">
                    <a:srgbClr val="000000">
                      <a:alpha val="50000"/>
                    </a:srgbClr>
                  </a:outerShdw>
                </a:effectLst>
              </a:defRPr>
            </a:pPr>
            <a:endParaRPr/>
          </a:p>
        </p:txBody>
      </p:sp>
      <p:sp>
        <p:nvSpPr>
          <p:cNvPr id="38" name="Shape 38"/>
          <p:cNvSpPr/>
          <p:nvPr/>
        </p:nvSpPr>
        <p:spPr>
          <a:xfrm>
            <a:off x="1324239" y="4521696"/>
            <a:ext cx="6765827"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a:latin typeface="Helvetica"/>
                <a:ea typeface="Helvetica"/>
                <a:cs typeface="Helvetica"/>
                <a:sym typeface="Helvetica"/>
              </a:defRPr>
            </a:lvl1pPr>
          </a:lstStyle>
          <a:p>
            <a:pPr lvl="0">
              <a:defRPr sz="1800" b="0">
                <a:solidFill>
                  <a:srgbClr val="000000"/>
                </a:solidFill>
              </a:defRPr>
            </a:pPr>
            <a:r>
              <a:rPr sz="5600" b="1">
                <a:solidFill>
                  <a:srgbClr val="FFFFFF"/>
                </a:solidFill>
              </a:rPr>
              <a:t>FIND A CANDIDATE</a:t>
            </a:r>
          </a:p>
        </p:txBody>
      </p:sp>
      <p:sp>
        <p:nvSpPr>
          <p:cNvPr id="39" name="Shape 39"/>
          <p:cNvSpPr/>
          <p:nvPr/>
        </p:nvSpPr>
        <p:spPr>
          <a:xfrm flipH="1">
            <a:off x="177529" y="4610611"/>
            <a:ext cx="1092201" cy="774670"/>
          </a:xfrm>
          <a:custGeom>
            <a:avLst/>
            <a:gdLst/>
            <a:ahLst/>
            <a:cxnLst>
              <a:cxn ang="0">
                <a:pos x="wd2" y="hd2"/>
              </a:cxn>
              <a:cxn ang="5400000">
                <a:pos x="wd2" y="hd2"/>
              </a:cxn>
              <a:cxn ang="10800000">
                <a:pos x="wd2" y="hd2"/>
              </a:cxn>
              <a:cxn ang="16200000">
                <a:pos x="wd2" y="hd2"/>
              </a:cxn>
            </a:cxnLst>
            <a:rect l="0" t="0" r="r" b="b"/>
            <a:pathLst>
              <a:path w="21600" h="21600" extrusionOk="0">
                <a:moveTo>
                  <a:pt x="20700" y="0"/>
                </a:moveTo>
                <a:cubicBezTo>
                  <a:pt x="19800" y="0"/>
                  <a:pt x="900" y="0"/>
                  <a:pt x="900" y="0"/>
                </a:cubicBezTo>
                <a:cubicBezTo>
                  <a:pt x="900" y="0"/>
                  <a:pt x="0" y="0"/>
                  <a:pt x="0" y="1271"/>
                </a:cubicBezTo>
                <a:cubicBezTo>
                  <a:pt x="0" y="2541"/>
                  <a:pt x="0" y="20329"/>
                  <a:pt x="0" y="20329"/>
                </a:cubicBezTo>
                <a:cubicBezTo>
                  <a:pt x="0" y="20329"/>
                  <a:pt x="0" y="21600"/>
                  <a:pt x="900" y="21600"/>
                </a:cubicBezTo>
                <a:cubicBezTo>
                  <a:pt x="1800" y="21600"/>
                  <a:pt x="20700" y="21600"/>
                  <a:pt x="20700" y="21600"/>
                </a:cubicBezTo>
                <a:cubicBezTo>
                  <a:pt x="20700" y="21600"/>
                  <a:pt x="21600" y="21600"/>
                  <a:pt x="21600" y="20329"/>
                </a:cubicBezTo>
                <a:cubicBezTo>
                  <a:pt x="21600" y="19059"/>
                  <a:pt x="21600" y="1271"/>
                  <a:pt x="21600" y="1271"/>
                </a:cubicBezTo>
                <a:cubicBezTo>
                  <a:pt x="21600" y="1271"/>
                  <a:pt x="21600" y="0"/>
                  <a:pt x="20700" y="0"/>
                </a:cubicBezTo>
                <a:close/>
                <a:moveTo>
                  <a:pt x="5434" y="3812"/>
                </a:moveTo>
                <a:cubicBezTo>
                  <a:pt x="6677" y="3812"/>
                  <a:pt x="7684" y="5234"/>
                  <a:pt x="7684" y="6988"/>
                </a:cubicBezTo>
                <a:cubicBezTo>
                  <a:pt x="7684" y="8743"/>
                  <a:pt x="6677" y="10165"/>
                  <a:pt x="5434" y="10165"/>
                </a:cubicBezTo>
                <a:cubicBezTo>
                  <a:pt x="4191" y="10165"/>
                  <a:pt x="3184" y="8743"/>
                  <a:pt x="3184" y="6988"/>
                </a:cubicBezTo>
                <a:cubicBezTo>
                  <a:pt x="3184" y="5234"/>
                  <a:pt x="4192" y="3812"/>
                  <a:pt x="5434" y="3812"/>
                </a:cubicBezTo>
                <a:close/>
                <a:moveTo>
                  <a:pt x="8152" y="17788"/>
                </a:moveTo>
                <a:lnTo>
                  <a:pt x="2300" y="17788"/>
                </a:lnTo>
                <a:cubicBezTo>
                  <a:pt x="2300" y="17788"/>
                  <a:pt x="1384" y="11435"/>
                  <a:pt x="5434" y="11435"/>
                </a:cubicBezTo>
                <a:cubicBezTo>
                  <a:pt x="9484" y="11435"/>
                  <a:pt x="8152" y="17788"/>
                  <a:pt x="8152" y="17788"/>
                </a:cubicBezTo>
                <a:close/>
                <a:moveTo>
                  <a:pt x="18451" y="17008"/>
                </a:moveTo>
                <a:lnTo>
                  <a:pt x="12151" y="17008"/>
                </a:lnTo>
                <a:cubicBezTo>
                  <a:pt x="11903" y="17008"/>
                  <a:pt x="11701" y="16722"/>
                  <a:pt x="11701" y="16373"/>
                </a:cubicBezTo>
                <a:cubicBezTo>
                  <a:pt x="11701" y="16023"/>
                  <a:pt x="11903" y="15738"/>
                  <a:pt x="12151" y="15738"/>
                </a:cubicBezTo>
                <a:lnTo>
                  <a:pt x="18451" y="15738"/>
                </a:lnTo>
                <a:cubicBezTo>
                  <a:pt x="18698" y="15738"/>
                  <a:pt x="18901" y="16023"/>
                  <a:pt x="18901" y="16373"/>
                </a:cubicBezTo>
                <a:cubicBezTo>
                  <a:pt x="18901" y="16722"/>
                  <a:pt x="18698" y="17008"/>
                  <a:pt x="18451" y="17008"/>
                </a:cubicBezTo>
                <a:close/>
                <a:moveTo>
                  <a:pt x="18451" y="11926"/>
                </a:moveTo>
                <a:lnTo>
                  <a:pt x="12151" y="11926"/>
                </a:lnTo>
                <a:cubicBezTo>
                  <a:pt x="11903" y="11926"/>
                  <a:pt x="11701" y="11640"/>
                  <a:pt x="11701" y="11291"/>
                </a:cubicBezTo>
                <a:cubicBezTo>
                  <a:pt x="11701" y="10941"/>
                  <a:pt x="11903" y="10655"/>
                  <a:pt x="12151" y="10655"/>
                </a:cubicBezTo>
                <a:lnTo>
                  <a:pt x="18451" y="10655"/>
                </a:lnTo>
                <a:cubicBezTo>
                  <a:pt x="18698" y="10655"/>
                  <a:pt x="18901" y="10941"/>
                  <a:pt x="18901" y="11291"/>
                </a:cubicBezTo>
                <a:cubicBezTo>
                  <a:pt x="18901" y="11640"/>
                  <a:pt x="18698" y="11926"/>
                  <a:pt x="18451" y="11926"/>
                </a:cubicBezTo>
                <a:close/>
                <a:moveTo>
                  <a:pt x="18451" y="6843"/>
                </a:moveTo>
                <a:lnTo>
                  <a:pt x="12151" y="6843"/>
                </a:lnTo>
                <a:cubicBezTo>
                  <a:pt x="11903" y="6843"/>
                  <a:pt x="11701" y="6558"/>
                  <a:pt x="11701" y="6208"/>
                </a:cubicBezTo>
                <a:cubicBezTo>
                  <a:pt x="11701" y="5859"/>
                  <a:pt x="11903" y="5573"/>
                  <a:pt x="12151" y="5573"/>
                </a:cubicBezTo>
                <a:lnTo>
                  <a:pt x="18451" y="5573"/>
                </a:lnTo>
                <a:cubicBezTo>
                  <a:pt x="18698" y="5573"/>
                  <a:pt x="18901" y="5859"/>
                  <a:pt x="18901" y="6208"/>
                </a:cubicBezTo>
                <a:cubicBezTo>
                  <a:pt x="18901" y="6558"/>
                  <a:pt x="18698" y="6843"/>
                  <a:pt x="18451" y="6843"/>
                </a:cubicBezTo>
                <a:close/>
              </a:path>
            </a:pathLst>
          </a:custGeom>
          <a:solidFill>
            <a:srgbClr val="000000">
              <a:alpha val="15000"/>
            </a:srgbClr>
          </a:solidFill>
          <a:ln w="25400">
            <a:miter lim="400000"/>
          </a:ln>
        </p:spPr>
        <p:txBody>
          <a:bodyPr lIns="0" tIns="0" rIns="0" bIns="0" anchor="ctr"/>
          <a:lstStyle/>
          <a:p>
            <a:pPr lvl="0"/>
            <a:endParaRPr/>
          </a:p>
        </p:txBody>
      </p:sp>
      <p:sp>
        <p:nvSpPr>
          <p:cNvPr id="40" name="Shape 40"/>
          <p:cNvSpPr/>
          <p:nvPr/>
        </p:nvSpPr>
        <p:spPr>
          <a:xfrm>
            <a:off x="-127000" y="5885855"/>
            <a:ext cx="8382001" cy="1544638"/>
          </a:xfrm>
          <a:prstGeom prst="rect">
            <a:avLst/>
          </a:prstGeom>
          <a:solidFill>
            <a:srgbClr val="E9503F"/>
          </a:solidFill>
          <a:ln w="25400">
            <a:miter lim="400000"/>
          </a:ln>
          <a:effectLst>
            <a:outerShdw blurRad="355600" rotWithShape="0">
              <a:srgbClr val="000000">
                <a:alpha val="75000"/>
              </a:srgbClr>
            </a:outerShdw>
          </a:effectLst>
        </p:spPr>
        <p:txBody>
          <a:bodyPr lIns="50800" tIns="50800" rIns="50800" bIns="50800" anchor="ctr"/>
          <a:lstStyle/>
          <a:p>
            <a:pPr lvl="0">
              <a:defRPr sz="3600">
                <a:effectLst>
                  <a:outerShdw blurRad="38100" dist="12700" dir="5400000" rotWithShape="0">
                    <a:srgbClr val="000000">
                      <a:alpha val="50000"/>
                    </a:srgbClr>
                  </a:outerShdw>
                </a:effectLst>
              </a:defRPr>
            </a:pPr>
            <a:endParaRPr/>
          </a:p>
        </p:txBody>
      </p:sp>
      <p:sp>
        <p:nvSpPr>
          <p:cNvPr id="41" name="Shape 41"/>
          <p:cNvSpPr/>
          <p:nvPr/>
        </p:nvSpPr>
        <p:spPr>
          <a:xfrm>
            <a:off x="1324239" y="6181923"/>
            <a:ext cx="4131470"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a:latin typeface="Helvetica"/>
                <a:ea typeface="Helvetica"/>
                <a:cs typeface="Helvetica"/>
                <a:sym typeface="Helvetica"/>
              </a:defRPr>
            </a:lvl1pPr>
          </a:lstStyle>
          <a:p>
            <a:pPr lvl="0">
              <a:defRPr sz="1800" b="0">
                <a:solidFill>
                  <a:srgbClr val="000000"/>
                </a:solidFill>
              </a:defRPr>
            </a:pPr>
            <a:r>
              <a:rPr sz="5600" b="1">
                <a:solidFill>
                  <a:srgbClr val="FFFFFF"/>
                </a:solidFill>
              </a:rPr>
              <a:t>MY CROWD</a:t>
            </a:r>
          </a:p>
        </p:txBody>
      </p:sp>
      <p:sp>
        <p:nvSpPr>
          <p:cNvPr id="42" name="Shape 42"/>
          <p:cNvSpPr/>
          <p:nvPr/>
        </p:nvSpPr>
        <p:spPr>
          <a:xfrm>
            <a:off x="302274" y="6181923"/>
            <a:ext cx="842711" cy="952501"/>
          </a:xfrm>
          <a:custGeom>
            <a:avLst/>
            <a:gdLst/>
            <a:ahLst/>
            <a:cxnLst>
              <a:cxn ang="0">
                <a:pos x="wd2" y="hd2"/>
              </a:cxn>
              <a:cxn ang="5400000">
                <a:pos x="wd2" y="hd2"/>
              </a:cxn>
              <a:cxn ang="10800000">
                <a:pos x="wd2" y="hd2"/>
              </a:cxn>
              <a:cxn ang="16200000">
                <a:pos x="wd2" y="hd2"/>
              </a:cxn>
            </a:cxnLst>
            <a:rect l="0" t="0" r="r" b="b"/>
            <a:pathLst>
              <a:path w="21600" h="21600" extrusionOk="0">
                <a:moveTo>
                  <a:pt x="15912" y="6950"/>
                </a:moveTo>
                <a:cubicBezTo>
                  <a:pt x="18076" y="6950"/>
                  <a:pt x="19833" y="5395"/>
                  <a:pt x="19833" y="3474"/>
                </a:cubicBezTo>
                <a:cubicBezTo>
                  <a:pt x="19833" y="1556"/>
                  <a:pt x="18076" y="0"/>
                  <a:pt x="15912" y="0"/>
                </a:cubicBezTo>
                <a:cubicBezTo>
                  <a:pt x="13748" y="0"/>
                  <a:pt x="11993" y="1556"/>
                  <a:pt x="11993" y="3474"/>
                </a:cubicBezTo>
                <a:cubicBezTo>
                  <a:pt x="11991" y="5395"/>
                  <a:pt x="13748" y="6950"/>
                  <a:pt x="15912" y="6950"/>
                </a:cubicBezTo>
                <a:close/>
                <a:moveTo>
                  <a:pt x="21591" y="12333"/>
                </a:moveTo>
                <a:cubicBezTo>
                  <a:pt x="21489" y="9684"/>
                  <a:pt x="19039" y="7562"/>
                  <a:pt x="16026" y="7562"/>
                </a:cubicBezTo>
                <a:cubicBezTo>
                  <a:pt x="14614" y="7562"/>
                  <a:pt x="13327" y="8032"/>
                  <a:pt x="12344" y="8803"/>
                </a:cubicBezTo>
                <a:cubicBezTo>
                  <a:pt x="11711" y="7512"/>
                  <a:pt x="10261" y="6609"/>
                  <a:pt x="8571" y="6609"/>
                </a:cubicBezTo>
                <a:cubicBezTo>
                  <a:pt x="7499" y="6609"/>
                  <a:pt x="6528" y="6974"/>
                  <a:pt x="5795" y="7570"/>
                </a:cubicBezTo>
                <a:cubicBezTo>
                  <a:pt x="5431" y="6488"/>
                  <a:pt x="4302" y="5697"/>
                  <a:pt x="2961" y="5697"/>
                </a:cubicBezTo>
                <a:cubicBezTo>
                  <a:pt x="1361" y="5697"/>
                  <a:pt x="59" y="6824"/>
                  <a:pt x="7" y="8230"/>
                </a:cubicBezTo>
                <a:lnTo>
                  <a:pt x="0" y="8230"/>
                </a:lnTo>
                <a:lnTo>
                  <a:pt x="0" y="13151"/>
                </a:lnTo>
                <a:lnTo>
                  <a:pt x="4458" y="13151"/>
                </a:lnTo>
                <a:lnTo>
                  <a:pt x="4458" y="16969"/>
                </a:lnTo>
                <a:lnTo>
                  <a:pt x="10455" y="16969"/>
                </a:lnTo>
                <a:lnTo>
                  <a:pt x="10455" y="21600"/>
                </a:lnTo>
                <a:lnTo>
                  <a:pt x="21600" y="21600"/>
                </a:lnTo>
                <a:lnTo>
                  <a:pt x="21600" y="12333"/>
                </a:lnTo>
                <a:lnTo>
                  <a:pt x="21591" y="12333"/>
                </a:lnTo>
                <a:close/>
                <a:moveTo>
                  <a:pt x="8486" y="6155"/>
                </a:moveTo>
                <a:cubicBezTo>
                  <a:pt x="10083" y="6155"/>
                  <a:pt x="11381" y="5008"/>
                  <a:pt x="11381" y="3591"/>
                </a:cubicBezTo>
                <a:cubicBezTo>
                  <a:pt x="11381" y="2175"/>
                  <a:pt x="10083" y="1027"/>
                  <a:pt x="8486" y="1027"/>
                </a:cubicBezTo>
                <a:cubicBezTo>
                  <a:pt x="6889" y="1027"/>
                  <a:pt x="5594" y="2175"/>
                  <a:pt x="5594" y="3591"/>
                </a:cubicBezTo>
                <a:cubicBezTo>
                  <a:pt x="5594" y="5008"/>
                  <a:pt x="6889" y="6155"/>
                  <a:pt x="8486" y="6155"/>
                </a:cubicBezTo>
                <a:close/>
                <a:moveTo>
                  <a:pt x="2900" y="5371"/>
                </a:moveTo>
                <a:cubicBezTo>
                  <a:pt x="4050" y="5371"/>
                  <a:pt x="4982" y="4546"/>
                  <a:pt x="4982" y="3526"/>
                </a:cubicBezTo>
                <a:cubicBezTo>
                  <a:pt x="4982" y="2506"/>
                  <a:pt x="4050" y="1681"/>
                  <a:pt x="2900" y="1681"/>
                </a:cubicBezTo>
                <a:cubicBezTo>
                  <a:pt x="1749" y="1681"/>
                  <a:pt x="817" y="2506"/>
                  <a:pt x="817" y="3526"/>
                </a:cubicBezTo>
                <a:cubicBezTo>
                  <a:pt x="817" y="4546"/>
                  <a:pt x="1749" y="5371"/>
                  <a:pt x="2900" y="5371"/>
                </a:cubicBezTo>
                <a:close/>
              </a:path>
            </a:pathLst>
          </a:custGeom>
          <a:solidFill>
            <a:srgbClr val="000000">
              <a:alpha val="15000"/>
            </a:srgbClr>
          </a:solidFill>
          <a:ln w="25400">
            <a:miter lim="400000"/>
          </a:ln>
        </p:spPr>
        <p:txBody>
          <a:bodyPr lIns="0" tIns="0" rIns="0" bIns="0" anchor="ctr"/>
          <a:lstStyle/>
          <a:p>
            <a:pPr lvl="0"/>
            <a:endParaRPr/>
          </a:p>
        </p:txBody>
      </p:sp>
      <p:sp>
        <p:nvSpPr>
          <p:cNvPr id="43" name="Shape 43"/>
          <p:cNvSpPr/>
          <p:nvPr/>
        </p:nvSpPr>
        <p:spPr>
          <a:xfrm>
            <a:off x="-127000" y="7546082"/>
            <a:ext cx="8382001" cy="1544638"/>
          </a:xfrm>
          <a:prstGeom prst="rect">
            <a:avLst/>
          </a:prstGeom>
          <a:solidFill>
            <a:srgbClr val="9D81DE"/>
          </a:solidFill>
          <a:ln w="25400">
            <a:miter lim="400000"/>
          </a:ln>
          <a:effectLst>
            <a:outerShdw blurRad="355600" rotWithShape="0">
              <a:srgbClr val="000000">
                <a:alpha val="75000"/>
              </a:srgbClr>
            </a:outerShdw>
          </a:effectLst>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44" name="Shape 44"/>
          <p:cNvSpPr/>
          <p:nvPr/>
        </p:nvSpPr>
        <p:spPr>
          <a:xfrm>
            <a:off x="1324239" y="7842150"/>
            <a:ext cx="3302894"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a:latin typeface="Helvetica"/>
                <a:ea typeface="Helvetica"/>
                <a:cs typeface="Helvetica"/>
                <a:sym typeface="Helvetica"/>
              </a:defRPr>
            </a:lvl1pPr>
          </a:lstStyle>
          <a:p>
            <a:pPr lvl="0">
              <a:defRPr sz="1800" b="0">
                <a:solidFill>
                  <a:srgbClr val="000000"/>
                </a:solidFill>
              </a:defRPr>
            </a:pPr>
            <a:r>
              <a:rPr sz="5600" b="1">
                <a:solidFill>
                  <a:srgbClr val="FFFFFF"/>
                </a:solidFill>
              </a:rPr>
              <a:t>MY JOBS</a:t>
            </a:r>
          </a:p>
        </p:txBody>
      </p:sp>
      <p:sp>
        <p:nvSpPr>
          <p:cNvPr id="45" name="Shape 45"/>
          <p:cNvSpPr/>
          <p:nvPr/>
        </p:nvSpPr>
        <p:spPr>
          <a:xfrm>
            <a:off x="177529" y="7773676"/>
            <a:ext cx="1092201" cy="1089451"/>
          </a:xfrm>
          <a:custGeom>
            <a:avLst/>
            <a:gdLst/>
            <a:ahLst/>
            <a:cxnLst>
              <a:cxn ang="0">
                <a:pos x="wd2" y="hd2"/>
              </a:cxn>
              <a:cxn ang="5400000">
                <a:pos x="wd2" y="hd2"/>
              </a:cxn>
              <a:cxn ang="10800000">
                <a:pos x="wd2" y="hd2"/>
              </a:cxn>
              <a:cxn ang="16200000">
                <a:pos x="wd2" y="hd2"/>
              </a:cxn>
            </a:cxnLst>
            <a:rect l="0" t="0" r="r" b="b"/>
            <a:pathLst>
              <a:path w="21600" h="18808" extrusionOk="0">
                <a:moveTo>
                  <a:pt x="10800" y="2317"/>
                </a:moveTo>
                <a:cubicBezTo>
                  <a:pt x="6904" y="-2792"/>
                  <a:pt x="0" y="1363"/>
                  <a:pt x="0" y="6928"/>
                </a:cubicBezTo>
                <a:cubicBezTo>
                  <a:pt x="0" y="10693"/>
                  <a:pt x="3004" y="13378"/>
                  <a:pt x="5930" y="15402"/>
                </a:cubicBezTo>
                <a:cubicBezTo>
                  <a:pt x="8974" y="17506"/>
                  <a:pt x="9826" y="17957"/>
                  <a:pt x="10800" y="18808"/>
                </a:cubicBezTo>
                <a:cubicBezTo>
                  <a:pt x="11774" y="17957"/>
                  <a:pt x="12588" y="17461"/>
                  <a:pt x="15670" y="15402"/>
                </a:cubicBezTo>
                <a:cubicBezTo>
                  <a:pt x="18640" y="13420"/>
                  <a:pt x="21600" y="10652"/>
                  <a:pt x="21600" y="6887"/>
                </a:cubicBezTo>
                <a:cubicBezTo>
                  <a:pt x="21600" y="1363"/>
                  <a:pt x="14696" y="-2791"/>
                  <a:pt x="10800" y="2317"/>
                </a:cubicBezTo>
                <a:close/>
              </a:path>
            </a:pathLst>
          </a:custGeom>
          <a:solidFill>
            <a:srgbClr val="000000">
              <a:alpha val="15000"/>
            </a:srgbClr>
          </a:solidFill>
          <a:ln w="25400">
            <a:miter lim="400000"/>
          </a:ln>
        </p:spPr>
        <p:txBody>
          <a:bodyPr lIns="0" tIns="0" rIns="0" bIns="0" anchor="ctr"/>
          <a:lstStyle/>
          <a:p>
            <a:pPr lvl="0"/>
            <a:endParaRPr/>
          </a:p>
        </p:txBody>
      </p:sp>
      <p:sp>
        <p:nvSpPr>
          <p:cNvPr id="46" name="Shape 46"/>
          <p:cNvSpPr/>
          <p:nvPr/>
        </p:nvSpPr>
        <p:spPr>
          <a:xfrm>
            <a:off x="372533" y="11610502"/>
            <a:ext cx="1270001" cy="3392432"/>
          </a:xfrm>
          <a:prstGeom prst="rect">
            <a:avLst/>
          </a:prstGeom>
          <a:solidFill>
            <a:srgbClr val="424242"/>
          </a:solidFill>
          <a:ln w="25400">
            <a:miter lim="400000"/>
          </a:ln>
        </p:spPr>
        <p:txBody>
          <a:bodyPr lIns="38100" tIns="38100" rIns="38100" bIns="38100" anchor="ctr"/>
          <a:lstStyle/>
          <a:p>
            <a:pPr lvl="0">
              <a:defRPr sz="3600">
                <a:effectLst>
                  <a:outerShdw blurRad="38100" dist="12700" dir="5400000" rotWithShape="0">
                    <a:srgbClr val="000000">
                      <a:alpha val="50000"/>
                    </a:srgbClr>
                  </a:outerShdw>
                </a:effectLst>
              </a:defRPr>
            </a:pPr>
            <a:endParaRPr/>
          </a:p>
        </p:txBody>
      </p:sp>
      <p:sp>
        <p:nvSpPr>
          <p:cNvPr id="47" name="Shape 47"/>
          <p:cNvSpPr/>
          <p:nvPr/>
        </p:nvSpPr>
        <p:spPr>
          <a:xfrm>
            <a:off x="586178" y="11141703"/>
            <a:ext cx="842711" cy="774669"/>
          </a:xfrm>
          <a:prstGeom prst="rect">
            <a:avLst/>
          </a:prstGeom>
          <a:solidFill>
            <a:srgbClr val="424242"/>
          </a:solidFill>
          <a:ln w="25400">
            <a:miter lim="400000"/>
          </a:ln>
        </p:spPr>
        <p:txBody>
          <a:bodyPr lIns="38100" tIns="38100" rIns="38100" bIns="38100" anchor="ctr"/>
          <a:lstStyle/>
          <a:p>
            <a:pPr lvl="0">
              <a:defRPr sz="3600">
                <a:effectLst>
                  <a:outerShdw blurRad="38100" dist="12700" dir="5400000" rotWithShape="0">
                    <a:srgbClr val="000000">
                      <a:alpha val="50000"/>
                    </a:srgbClr>
                  </a:outerShdw>
                </a:effectLst>
              </a:defRPr>
            </a:pPr>
            <a:endParaRPr/>
          </a:p>
        </p:txBody>
      </p:sp>
      <p:sp>
        <p:nvSpPr>
          <p:cNvPr id="48" name="Shape 48"/>
          <p:cNvSpPr/>
          <p:nvPr/>
        </p:nvSpPr>
        <p:spPr>
          <a:xfrm>
            <a:off x="1464733" y="12526764"/>
            <a:ext cx="381075" cy="2073062"/>
          </a:xfrm>
          <a:prstGeom prst="rect">
            <a:avLst/>
          </a:prstGeom>
          <a:solidFill>
            <a:srgbClr val="424242"/>
          </a:solidFill>
          <a:ln w="25400">
            <a:miter lim="400000"/>
          </a:ln>
        </p:spPr>
        <p:txBody>
          <a:bodyPr lIns="38100" tIns="38100" rIns="38100" bIns="38100" anchor="ctr"/>
          <a:lstStyle/>
          <a:p>
            <a:pPr lvl="0">
              <a:defRPr sz="3600">
                <a:effectLst>
                  <a:outerShdw blurRad="38100" dist="12700" dir="5400000" rotWithShape="0">
                    <a:srgbClr val="000000">
                      <a:alpha val="50000"/>
                    </a:srgbClr>
                  </a:outerShdw>
                </a:effectLst>
              </a:defRPr>
            </a:pPr>
            <a:endParaRPr/>
          </a:p>
        </p:txBody>
      </p:sp>
      <p:sp>
        <p:nvSpPr>
          <p:cNvPr id="49" name="Shape 49"/>
          <p:cNvSpPr/>
          <p:nvPr/>
        </p:nvSpPr>
        <p:spPr>
          <a:xfrm>
            <a:off x="2133600" y="11610502"/>
            <a:ext cx="1270000" cy="3392432"/>
          </a:xfrm>
          <a:prstGeom prst="rect">
            <a:avLst/>
          </a:prstGeom>
          <a:solidFill>
            <a:srgbClr val="424242"/>
          </a:solidFill>
          <a:ln w="25400">
            <a:miter lim="400000"/>
          </a:ln>
        </p:spPr>
        <p:txBody>
          <a:bodyPr lIns="38100" tIns="38100" rIns="38100" bIns="38100" anchor="ctr"/>
          <a:lstStyle/>
          <a:p>
            <a:pPr lvl="0">
              <a:defRPr sz="3600">
                <a:effectLst>
                  <a:outerShdw blurRad="38100" dist="12700" dir="5400000" rotWithShape="0">
                    <a:srgbClr val="000000">
                      <a:alpha val="50000"/>
                    </a:srgbClr>
                  </a:outerShdw>
                </a:effectLst>
              </a:defRPr>
            </a:pPr>
            <a:endParaRPr/>
          </a:p>
        </p:txBody>
      </p:sp>
      <p:sp>
        <p:nvSpPr>
          <p:cNvPr id="50" name="Shape 50"/>
          <p:cNvSpPr/>
          <p:nvPr/>
        </p:nvSpPr>
        <p:spPr>
          <a:xfrm>
            <a:off x="2133600" y="10613231"/>
            <a:ext cx="1270000" cy="1270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424242"/>
          </a:solidFill>
          <a:ln w="25400">
            <a:miter lim="400000"/>
          </a:ln>
        </p:spPr>
        <p:txBody>
          <a:bodyPr lIns="38100" tIns="38100" rIns="38100" bIns="38100" anchor="ctr"/>
          <a:lstStyle/>
          <a:p>
            <a:pPr lvl="0">
              <a:defRPr sz="3600">
                <a:effectLst>
                  <a:outerShdw blurRad="38100" dist="12700" dir="5400000" rotWithShape="0">
                    <a:srgbClr val="000000">
                      <a:alpha val="50000"/>
                    </a:srgbClr>
                  </a:outerShdw>
                </a:effectLst>
              </a:defRPr>
            </a:pPr>
            <a:endParaRPr/>
          </a:p>
        </p:txBody>
      </p:sp>
      <p:sp>
        <p:nvSpPr>
          <p:cNvPr id="51" name="Shape 51"/>
          <p:cNvSpPr/>
          <p:nvPr/>
        </p:nvSpPr>
        <p:spPr>
          <a:xfrm>
            <a:off x="-855134" y="12255896"/>
            <a:ext cx="1270001" cy="3392432"/>
          </a:xfrm>
          <a:prstGeom prst="rect">
            <a:avLst/>
          </a:prstGeom>
          <a:solidFill>
            <a:srgbClr val="424242"/>
          </a:solidFill>
          <a:ln w="25400">
            <a:miter lim="400000"/>
          </a:ln>
        </p:spPr>
        <p:txBody>
          <a:bodyPr lIns="38100" tIns="38100" rIns="38100" bIns="38100" anchor="ctr"/>
          <a:lstStyle/>
          <a:p>
            <a:pPr lvl="0">
              <a:defRPr sz="3600">
                <a:effectLst>
                  <a:outerShdw blurRad="38100" dist="12700" dir="5400000" rotWithShape="0">
                    <a:srgbClr val="000000">
                      <a:alpha val="50000"/>
                    </a:srgbClr>
                  </a:outerShdw>
                </a:effectLst>
              </a:defRPr>
            </a:pPr>
            <a:endParaRPr/>
          </a:p>
        </p:txBody>
      </p:sp>
      <p:sp>
        <p:nvSpPr>
          <p:cNvPr id="52" name="Shape 52"/>
          <p:cNvSpPr/>
          <p:nvPr/>
        </p:nvSpPr>
        <p:spPr>
          <a:xfrm>
            <a:off x="1896533" y="12929872"/>
            <a:ext cx="381075" cy="2073062"/>
          </a:xfrm>
          <a:prstGeom prst="rect">
            <a:avLst/>
          </a:prstGeom>
          <a:solidFill>
            <a:srgbClr val="424242"/>
          </a:solidFill>
          <a:ln w="25400">
            <a:miter lim="400000"/>
          </a:ln>
        </p:spPr>
        <p:txBody>
          <a:bodyPr lIns="38100" tIns="38100" rIns="38100" bIns="38100" anchor="ctr"/>
          <a:lstStyle/>
          <a:p>
            <a:pPr lvl="0">
              <a:defRPr sz="3600">
                <a:effectLst>
                  <a:outerShdw blurRad="38100" dist="12700" dir="5400000" rotWithShape="0">
                    <a:srgbClr val="000000">
                      <a:alpha val="50000"/>
                    </a:srgbClr>
                  </a:outerShdw>
                </a:effectLst>
              </a:defRPr>
            </a:pPr>
            <a:endParaRPr/>
          </a:p>
        </p:txBody>
      </p:sp>
      <p:sp>
        <p:nvSpPr>
          <p:cNvPr id="53" name="Shape 53"/>
          <p:cNvSpPr/>
          <p:nvPr/>
        </p:nvSpPr>
        <p:spPr>
          <a:xfrm>
            <a:off x="1697529" y="13310871"/>
            <a:ext cx="381075" cy="2073062"/>
          </a:xfrm>
          <a:prstGeom prst="rect">
            <a:avLst/>
          </a:prstGeom>
          <a:solidFill>
            <a:srgbClr val="424242"/>
          </a:solidFill>
          <a:ln w="25400">
            <a:miter lim="400000"/>
          </a:ln>
        </p:spPr>
        <p:txBody>
          <a:bodyPr lIns="38100" tIns="38100" rIns="38100" bIns="38100" anchor="ctr"/>
          <a:lstStyle/>
          <a:p>
            <a:pPr lvl="0">
              <a:defRPr sz="3600">
                <a:effectLst>
                  <a:outerShdw blurRad="38100" dist="12700" dir="5400000" rotWithShape="0">
                    <a:srgbClr val="000000">
                      <a:alpha val="50000"/>
                    </a:srgbClr>
                  </a:outerShdw>
                </a:effectLst>
              </a:defRPr>
            </a:pPr>
            <a:endParaRPr/>
          </a:p>
        </p:txBody>
      </p:sp>
      <p:sp>
        <p:nvSpPr>
          <p:cNvPr id="54" name="Shape 54"/>
          <p:cNvSpPr/>
          <p:nvPr/>
        </p:nvSpPr>
        <p:spPr>
          <a:xfrm>
            <a:off x="3429000" y="11019631"/>
            <a:ext cx="1270000" cy="4030722"/>
          </a:xfrm>
          <a:prstGeom prst="rect">
            <a:avLst/>
          </a:prstGeom>
          <a:solidFill>
            <a:srgbClr val="424242"/>
          </a:solidFill>
          <a:ln w="25400">
            <a:miter lim="400000"/>
          </a:ln>
        </p:spPr>
        <p:txBody>
          <a:bodyPr lIns="38100" tIns="38100" rIns="38100" bIns="38100" anchor="ctr"/>
          <a:lstStyle/>
          <a:p>
            <a:pPr lvl="0">
              <a:defRPr sz="3600">
                <a:effectLst>
                  <a:outerShdw blurRad="38100" dist="12700" dir="5400000" rotWithShape="0">
                    <a:srgbClr val="000000">
                      <a:alpha val="50000"/>
                    </a:srgbClr>
                  </a:outerShdw>
                </a:effectLst>
              </a:defRPr>
            </a:pPr>
            <a:endParaRPr/>
          </a:p>
        </p:txBody>
      </p:sp>
      <p:sp>
        <p:nvSpPr>
          <p:cNvPr id="55" name="Shape 55"/>
          <p:cNvSpPr/>
          <p:nvPr/>
        </p:nvSpPr>
        <p:spPr>
          <a:xfrm>
            <a:off x="3691392" y="10740231"/>
            <a:ext cx="738519" cy="4030722"/>
          </a:xfrm>
          <a:prstGeom prst="rect">
            <a:avLst/>
          </a:prstGeom>
          <a:solidFill>
            <a:srgbClr val="424242"/>
          </a:solidFill>
          <a:ln w="25400">
            <a:miter lim="400000"/>
          </a:ln>
        </p:spPr>
        <p:txBody>
          <a:bodyPr lIns="38100" tIns="38100" rIns="38100" bIns="38100" anchor="ctr"/>
          <a:lstStyle/>
          <a:p>
            <a:pPr lvl="0">
              <a:defRPr sz="3600">
                <a:effectLst>
                  <a:outerShdw blurRad="38100" dist="12700" dir="5400000" rotWithShape="0">
                    <a:srgbClr val="000000">
                      <a:alpha val="50000"/>
                    </a:srgbClr>
                  </a:outerShdw>
                </a:effectLst>
              </a:defRPr>
            </a:pPr>
            <a:endParaRPr/>
          </a:p>
        </p:txBody>
      </p:sp>
      <p:sp>
        <p:nvSpPr>
          <p:cNvPr id="56" name="Shape 56"/>
          <p:cNvSpPr/>
          <p:nvPr/>
        </p:nvSpPr>
        <p:spPr>
          <a:xfrm>
            <a:off x="3873462" y="10494698"/>
            <a:ext cx="381076" cy="4030722"/>
          </a:xfrm>
          <a:prstGeom prst="rect">
            <a:avLst/>
          </a:prstGeom>
          <a:solidFill>
            <a:srgbClr val="424242"/>
          </a:solidFill>
          <a:ln w="25400">
            <a:miter lim="400000"/>
          </a:ln>
        </p:spPr>
        <p:txBody>
          <a:bodyPr lIns="38100" tIns="38100" rIns="38100" bIns="38100" anchor="ctr"/>
          <a:lstStyle/>
          <a:p>
            <a:pPr lvl="0">
              <a:defRPr sz="3600">
                <a:effectLst>
                  <a:outerShdw blurRad="38100" dist="12700" dir="5400000" rotWithShape="0">
                    <a:srgbClr val="000000">
                      <a:alpha val="50000"/>
                    </a:srgbClr>
                  </a:outerShdw>
                </a:effectLst>
              </a:defRPr>
            </a:pPr>
            <a:endParaRPr/>
          </a:p>
        </p:txBody>
      </p:sp>
      <p:sp>
        <p:nvSpPr>
          <p:cNvPr id="57" name="Shape 57"/>
          <p:cNvSpPr/>
          <p:nvPr/>
        </p:nvSpPr>
        <p:spPr>
          <a:xfrm>
            <a:off x="4047723" y="9944365"/>
            <a:ext cx="32553" cy="4030722"/>
          </a:xfrm>
          <a:prstGeom prst="rect">
            <a:avLst/>
          </a:prstGeom>
          <a:solidFill>
            <a:srgbClr val="424242"/>
          </a:solidFill>
          <a:ln w="25400">
            <a:miter lim="400000"/>
          </a:ln>
        </p:spPr>
        <p:txBody>
          <a:bodyPr lIns="38100" tIns="38100" rIns="38100" bIns="38100" anchor="ctr"/>
          <a:lstStyle/>
          <a:p>
            <a:pPr lvl="0">
              <a:defRPr sz="3600">
                <a:effectLst>
                  <a:outerShdw blurRad="38100" dist="12700" dir="5400000" rotWithShape="0">
                    <a:srgbClr val="000000">
                      <a:alpha val="50000"/>
                    </a:srgbClr>
                  </a:outerShdw>
                </a:effectLst>
              </a:defRPr>
            </a:pPr>
            <a:endParaRPr/>
          </a:p>
        </p:txBody>
      </p:sp>
      <p:sp>
        <p:nvSpPr>
          <p:cNvPr id="58" name="Shape 58"/>
          <p:cNvSpPr/>
          <p:nvPr/>
        </p:nvSpPr>
        <p:spPr>
          <a:xfrm>
            <a:off x="4478792" y="13332356"/>
            <a:ext cx="978893" cy="1270001"/>
          </a:xfrm>
          <a:prstGeom prst="rect">
            <a:avLst/>
          </a:prstGeom>
          <a:solidFill>
            <a:srgbClr val="424242"/>
          </a:solidFill>
          <a:ln w="25400">
            <a:miter lim="400000"/>
          </a:ln>
        </p:spPr>
        <p:txBody>
          <a:bodyPr lIns="38100" tIns="38100" rIns="38100" bIns="38100" anchor="ctr"/>
          <a:lstStyle/>
          <a:p>
            <a:pPr lvl="0">
              <a:defRPr sz="3600">
                <a:effectLst>
                  <a:outerShdw blurRad="38100" dist="12700" dir="5400000" rotWithShape="0">
                    <a:srgbClr val="000000">
                      <a:alpha val="50000"/>
                    </a:srgbClr>
                  </a:outerShdw>
                </a:effectLst>
              </a:defRPr>
            </a:pPr>
            <a:endParaRPr/>
          </a:p>
        </p:txBody>
      </p:sp>
      <p:sp>
        <p:nvSpPr>
          <p:cNvPr id="59" name="Shape 59"/>
          <p:cNvSpPr/>
          <p:nvPr/>
        </p:nvSpPr>
        <p:spPr>
          <a:xfrm>
            <a:off x="5249258" y="12526764"/>
            <a:ext cx="978893" cy="2119262"/>
          </a:xfrm>
          <a:prstGeom prst="rect">
            <a:avLst/>
          </a:prstGeom>
          <a:solidFill>
            <a:srgbClr val="424242"/>
          </a:solidFill>
          <a:ln w="25400">
            <a:miter lim="400000"/>
          </a:ln>
        </p:spPr>
        <p:txBody>
          <a:bodyPr lIns="38100" tIns="38100" rIns="38100" bIns="38100" anchor="ctr"/>
          <a:lstStyle/>
          <a:p>
            <a:pPr lvl="0">
              <a:defRPr sz="3600">
                <a:effectLst>
                  <a:outerShdw blurRad="38100" dist="12700" dir="5400000" rotWithShape="0">
                    <a:srgbClr val="000000">
                      <a:alpha val="50000"/>
                    </a:srgbClr>
                  </a:outerShdw>
                </a:effectLst>
              </a:defRPr>
            </a:pPr>
            <a:endParaRPr/>
          </a:p>
        </p:txBody>
      </p:sp>
      <p:sp>
        <p:nvSpPr>
          <p:cNvPr id="60" name="Shape 60"/>
          <p:cNvSpPr/>
          <p:nvPr/>
        </p:nvSpPr>
        <p:spPr>
          <a:xfrm>
            <a:off x="2789251" y="13701811"/>
            <a:ext cx="978894" cy="2119262"/>
          </a:xfrm>
          <a:prstGeom prst="rect">
            <a:avLst/>
          </a:prstGeom>
          <a:solidFill>
            <a:srgbClr val="424242"/>
          </a:solidFill>
          <a:ln w="25400">
            <a:miter lim="400000"/>
          </a:ln>
        </p:spPr>
        <p:txBody>
          <a:bodyPr lIns="38100" tIns="38100" rIns="38100" bIns="38100" anchor="ctr"/>
          <a:lstStyle/>
          <a:p>
            <a:pPr lvl="0">
              <a:defRPr sz="3600">
                <a:effectLst>
                  <a:outerShdw blurRad="38100" dist="12700" dir="5400000" rotWithShape="0">
                    <a:srgbClr val="000000">
                      <a:alpha val="50000"/>
                    </a:srgbClr>
                  </a:outerShdw>
                </a:effectLst>
              </a:defRPr>
            </a:pPr>
            <a:endParaRPr/>
          </a:p>
        </p:txBody>
      </p:sp>
      <p:sp>
        <p:nvSpPr>
          <p:cNvPr id="61" name="Shape 61"/>
          <p:cNvSpPr/>
          <p:nvPr/>
        </p:nvSpPr>
        <p:spPr>
          <a:xfrm>
            <a:off x="5443992" y="11447057"/>
            <a:ext cx="978893" cy="3175869"/>
          </a:xfrm>
          <a:prstGeom prst="rect">
            <a:avLst/>
          </a:prstGeom>
          <a:solidFill>
            <a:srgbClr val="424242"/>
          </a:solidFill>
          <a:ln w="25400">
            <a:miter lim="400000"/>
          </a:ln>
        </p:spPr>
        <p:txBody>
          <a:bodyPr lIns="38100" tIns="38100" rIns="38100" bIns="38100" anchor="ctr"/>
          <a:lstStyle/>
          <a:p>
            <a:pPr lvl="0">
              <a:defRPr sz="3600">
                <a:effectLst>
                  <a:outerShdw blurRad="38100" dist="12700" dir="5400000" rotWithShape="0">
                    <a:srgbClr val="000000">
                      <a:alpha val="50000"/>
                    </a:srgbClr>
                  </a:outerShdw>
                </a:effectLst>
              </a:defRPr>
            </a:pPr>
            <a:endParaRPr/>
          </a:p>
        </p:txBody>
      </p:sp>
      <p:sp>
        <p:nvSpPr>
          <p:cNvPr id="62" name="Shape 62"/>
          <p:cNvSpPr/>
          <p:nvPr/>
        </p:nvSpPr>
        <p:spPr>
          <a:xfrm>
            <a:off x="4838989" y="12128764"/>
            <a:ext cx="258499" cy="3175868"/>
          </a:xfrm>
          <a:prstGeom prst="rect">
            <a:avLst/>
          </a:prstGeom>
          <a:solidFill>
            <a:srgbClr val="424242"/>
          </a:solidFill>
          <a:ln w="25400">
            <a:miter lim="400000"/>
          </a:ln>
        </p:spPr>
        <p:txBody>
          <a:bodyPr lIns="38100" tIns="38100" rIns="38100" bIns="38100" anchor="ctr"/>
          <a:lstStyle/>
          <a:p>
            <a:pPr lvl="0">
              <a:defRPr sz="3600">
                <a:effectLst>
                  <a:outerShdw blurRad="38100" dist="12700" dir="5400000" rotWithShape="0">
                    <a:srgbClr val="000000">
                      <a:alpha val="50000"/>
                    </a:srgbClr>
                  </a:outerShdw>
                </a:effectLst>
              </a:defRPr>
            </a:pPr>
            <a:endParaRPr/>
          </a:p>
        </p:txBody>
      </p:sp>
      <p:sp>
        <p:nvSpPr>
          <p:cNvPr id="63" name="Shape 63"/>
          <p:cNvSpPr/>
          <p:nvPr/>
        </p:nvSpPr>
        <p:spPr>
          <a:xfrm>
            <a:off x="6470302" y="11082529"/>
            <a:ext cx="978893" cy="3904926"/>
          </a:xfrm>
          <a:prstGeom prst="rect">
            <a:avLst/>
          </a:prstGeom>
          <a:solidFill>
            <a:srgbClr val="424242"/>
          </a:solidFill>
          <a:ln w="25400">
            <a:miter lim="400000"/>
          </a:ln>
        </p:spPr>
        <p:txBody>
          <a:bodyPr lIns="38100" tIns="38100" rIns="38100" bIns="38100" anchor="ctr"/>
          <a:lstStyle/>
          <a:p>
            <a:pPr lvl="0">
              <a:defRPr sz="3600">
                <a:effectLst>
                  <a:outerShdw blurRad="38100" dist="12700" dir="5400000" rotWithShape="0">
                    <a:srgbClr val="000000">
                      <a:alpha val="50000"/>
                    </a:srgbClr>
                  </a:outerShdw>
                </a:effectLst>
              </a:defRPr>
            </a:pPr>
            <a:endParaRPr/>
          </a:p>
        </p:txBody>
      </p:sp>
      <p:sp>
        <p:nvSpPr>
          <p:cNvPr id="64" name="Shape 64"/>
          <p:cNvSpPr/>
          <p:nvPr/>
        </p:nvSpPr>
        <p:spPr>
          <a:xfrm>
            <a:off x="6532876" y="10202404"/>
            <a:ext cx="853745" cy="4265222"/>
          </a:xfrm>
          <a:prstGeom prst="rect">
            <a:avLst/>
          </a:prstGeom>
          <a:solidFill>
            <a:srgbClr val="424242"/>
          </a:solidFill>
          <a:ln w="25400">
            <a:miter lim="400000"/>
          </a:ln>
        </p:spPr>
        <p:txBody>
          <a:bodyPr lIns="38100" tIns="38100" rIns="38100" bIns="38100" anchor="ctr"/>
          <a:lstStyle/>
          <a:p>
            <a:pPr lvl="0">
              <a:defRPr sz="3600">
                <a:effectLst>
                  <a:outerShdw blurRad="38100" dist="12700" dir="5400000" rotWithShape="0">
                    <a:srgbClr val="000000">
                      <a:alpha val="50000"/>
                    </a:srgbClr>
                  </a:outerShdw>
                </a:effectLst>
              </a:defRPr>
            </a:pPr>
            <a:endParaRPr/>
          </a:p>
        </p:txBody>
      </p:sp>
      <p:sp>
        <p:nvSpPr>
          <p:cNvPr id="65" name="Shape 65"/>
          <p:cNvSpPr/>
          <p:nvPr/>
        </p:nvSpPr>
        <p:spPr>
          <a:xfrm>
            <a:off x="6437600" y="12683133"/>
            <a:ext cx="853746" cy="4265222"/>
          </a:xfrm>
          <a:prstGeom prst="rect">
            <a:avLst/>
          </a:prstGeom>
          <a:solidFill>
            <a:srgbClr val="424242"/>
          </a:solidFill>
          <a:ln w="25400">
            <a:miter lim="400000"/>
          </a:ln>
        </p:spPr>
        <p:txBody>
          <a:bodyPr lIns="38100" tIns="38100" rIns="38100" bIns="38100" anchor="ctr"/>
          <a:lstStyle/>
          <a:p>
            <a:pPr lvl="0">
              <a:defRPr sz="3600">
                <a:effectLst>
                  <a:outerShdw blurRad="38100" dist="12700" dir="5400000" rotWithShape="0">
                    <a:srgbClr val="000000">
                      <a:alpha val="50000"/>
                    </a:srgbClr>
                  </a:outerShdw>
                </a:effectLst>
              </a:defRPr>
            </a:pPr>
            <a:endParaRPr/>
          </a:p>
        </p:txBody>
      </p:sp>
      <p:sp>
        <p:nvSpPr>
          <p:cNvPr id="66" name="Shape 66"/>
          <p:cNvSpPr/>
          <p:nvPr/>
        </p:nvSpPr>
        <p:spPr>
          <a:xfrm>
            <a:off x="6049396" y="13182666"/>
            <a:ext cx="853745" cy="4265222"/>
          </a:xfrm>
          <a:prstGeom prst="rect">
            <a:avLst/>
          </a:prstGeom>
          <a:solidFill>
            <a:srgbClr val="424242"/>
          </a:solidFill>
          <a:ln w="25400">
            <a:miter lim="400000"/>
          </a:ln>
        </p:spPr>
        <p:txBody>
          <a:bodyPr lIns="38100" tIns="38100" rIns="38100" bIns="38100" anchor="ctr"/>
          <a:lstStyle/>
          <a:p>
            <a:pPr lvl="0">
              <a:defRPr sz="3600">
                <a:effectLst>
                  <a:outerShdw blurRad="38100" dist="12700" dir="5400000" rotWithShape="0">
                    <a:srgbClr val="000000">
                      <a:alpha val="50000"/>
                    </a:srgbClr>
                  </a:outerShdw>
                </a:effectLst>
              </a:defRPr>
            </a:pPr>
            <a:endParaRPr/>
          </a:p>
        </p:txBody>
      </p:sp>
      <p:sp>
        <p:nvSpPr>
          <p:cNvPr id="67" name="Shape 67"/>
          <p:cNvSpPr/>
          <p:nvPr/>
        </p:nvSpPr>
        <p:spPr>
          <a:xfrm>
            <a:off x="7494851" y="12379422"/>
            <a:ext cx="978894" cy="3175869"/>
          </a:xfrm>
          <a:prstGeom prst="rect">
            <a:avLst/>
          </a:prstGeom>
          <a:solidFill>
            <a:srgbClr val="424242"/>
          </a:solidFill>
          <a:ln w="25400">
            <a:miter lim="400000"/>
          </a:ln>
        </p:spPr>
        <p:txBody>
          <a:bodyPr lIns="38100" tIns="38100" rIns="38100" bIns="38100" anchor="ctr"/>
          <a:lstStyle/>
          <a:p>
            <a:pPr lvl="0">
              <a:defRPr sz="3600">
                <a:effectLst>
                  <a:outerShdw blurRad="38100" dist="12700" dir="5400000" rotWithShape="0">
                    <a:srgbClr val="000000">
                      <a:alpha val="50000"/>
                    </a:srgbClr>
                  </a:outerShdw>
                </a:effectLst>
              </a:defRPr>
            </a:pPr>
            <a:endParaRPr/>
          </a:p>
        </p:txBody>
      </p:sp>
      <p:sp>
        <p:nvSpPr>
          <p:cNvPr id="68" name="Shape 68"/>
          <p:cNvSpPr/>
          <p:nvPr/>
        </p:nvSpPr>
        <p:spPr>
          <a:xfrm>
            <a:off x="7786599" y="11975361"/>
            <a:ext cx="978894" cy="3175868"/>
          </a:xfrm>
          <a:prstGeom prst="rect">
            <a:avLst/>
          </a:prstGeom>
          <a:solidFill>
            <a:srgbClr val="424242"/>
          </a:solidFill>
          <a:ln w="25400">
            <a:miter lim="400000"/>
          </a:ln>
        </p:spPr>
        <p:txBody>
          <a:bodyPr lIns="38100" tIns="38100" rIns="38100" bIns="38100" anchor="ctr"/>
          <a:lstStyle/>
          <a:p>
            <a:pPr lvl="0">
              <a:defRPr sz="3600">
                <a:effectLst>
                  <a:outerShdw blurRad="38100" dist="12700" dir="5400000" rotWithShape="0">
                    <a:srgbClr val="000000">
                      <a:alpha val="50000"/>
                    </a:srgbClr>
                  </a:outerShdw>
                </a:effectLst>
              </a:defRPr>
            </a:pPr>
            <a:endParaRPr/>
          </a:p>
        </p:txBody>
      </p:sp>
      <p:sp>
        <p:nvSpPr>
          <p:cNvPr id="69" name="Shape 69"/>
          <p:cNvSpPr/>
          <p:nvPr/>
        </p:nvSpPr>
        <p:spPr>
          <a:xfrm>
            <a:off x="7934072" y="10588152"/>
            <a:ext cx="258499" cy="3175869"/>
          </a:xfrm>
          <a:prstGeom prst="rect">
            <a:avLst/>
          </a:prstGeom>
          <a:solidFill>
            <a:srgbClr val="424242"/>
          </a:solidFill>
          <a:ln w="25400">
            <a:miter lim="400000"/>
          </a:ln>
        </p:spPr>
        <p:txBody>
          <a:bodyPr lIns="38100" tIns="38100" rIns="38100" bIns="38100" anchor="ctr"/>
          <a:lstStyle/>
          <a:p>
            <a:pPr lvl="0">
              <a:defRPr sz="3600">
                <a:effectLst>
                  <a:outerShdw blurRad="38100" dist="12700" dir="5400000" rotWithShape="0">
                    <a:srgbClr val="000000">
                      <a:alpha val="50000"/>
                    </a:srgbClr>
                  </a:outerShdw>
                </a:effectLst>
              </a:defRPr>
            </a:pPr>
            <a:endParaRPr/>
          </a:p>
        </p:txBody>
      </p:sp>
      <p:sp>
        <p:nvSpPr>
          <p:cNvPr id="70" name="Shape 70"/>
          <p:cNvSpPr/>
          <p:nvPr/>
        </p:nvSpPr>
        <p:spPr>
          <a:xfrm>
            <a:off x="7047499" y="13227809"/>
            <a:ext cx="978893" cy="3175869"/>
          </a:xfrm>
          <a:prstGeom prst="rect">
            <a:avLst/>
          </a:prstGeom>
          <a:solidFill>
            <a:srgbClr val="424242"/>
          </a:solidFill>
          <a:ln w="25400">
            <a:miter lim="400000"/>
          </a:ln>
        </p:spPr>
        <p:txBody>
          <a:bodyPr lIns="38100" tIns="38100" rIns="38100" bIns="38100" anchor="ctr"/>
          <a:lstStyle/>
          <a:p>
            <a:pPr lvl="0">
              <a:defRPr sz="3600">
                <a:effectLst>
                  <a:outerShdw blurRad="38100" dist="12700" dir="5400000" rotWithShape="0">
                    <a:srgbClr val="000000">
                      <a:alpha val="50000"/>
                    </a:srgbClr>
                  </a:outerShdw>
                </a:effectLst>
              </a:defRPr>
            </a:pPr>
            <a:endParaRPr/>
          </a:p>
        </p:txBody>
      </p:sp>
      <p:sp>
        <p:nvSpPr>
          <p:cNvPr id="71" name="Shape 71"/>
          <p:cNvSpPr/>
          <p:nvPr/>
        </p:nvSpPr>
        <p:spPr>
          <a:xfrm>
            <a:off x="177529" y="13170597"/>
            <a:ext cx="1092201" cy="1092201"/>
          </a:xfrm>
          <a:custGeom>
            <a:avLst/>
            <a:gdLst/>
            <a:ahLst/>
            <a:cxnLst>
              <a:cxn ang="0">
                <a:pos x="wd2" y="hd2"/>
              </a:cxn>
              <a:cxn ang="5400000">
                <a:pos x="wd2" y="hd2"/>
              </a:cxn>
              <a:cxn ang="10800000">
                <a:pos x="wd2" y="hd2"/>
              </a:cxn>
              <a:cxn ang="16200000">
                <a:pos x="wd2" y="hd2"/>
              </a:cxn>
            </a:cxnLst>
            <a:rect l="0" t="0" r="r" b="b"/>
            <a:pathLst>
              <a:path w="21600" h="21600" extrusionOk="0">
                <a:moveTo>
                  <a:pt x="20770" y="9138"/>
                </a:moveTo>
                <a:lnTo>
                  <a:pt x="19774" y="9138"/>
                </a:lnTo>
                <a:cubicBezTo>
                  <a:pt x="19317" y="9138"/>
                  <a:pt x="18832" y="8781"/>
                  <a:pt x="18697" y="8344"/>
                </a:cubicBezTo>
                <a:lnTo>
                  <a:pt x="18124" y="6952"/>
                </a:lnTo>
                <a:cubicBezTo>
                  <a:pt x="17909" y="6551"/>
                  <a:pt x="17997" y="5956"/>
                  <a:pt x="18319" y="5633"/>
                </a:cubicBezTo>
                <a:lnTo>
                  <a:pt x="19027" y="4927"/>
                </a:lnTo>
                <a:cubicBezTo>
                  <a:pt x="19350" y="4603"/>
                  <a:pt x="19350" y="4074"/>
                  <a:pt x="19027" y="3750"/>
                </a:cubicBezTo>
                <a:lnTo>
                  <a:pt x="17849" y="2576"/>
                </a:lnTo>
                <a:cubicBezTo>
                  <a:pt x="17528" y="2253"/>
                  <a:pt x="16999" y="2253"/>
                  <a:pt x="16676" y="2576"/>
                </a:cubicBezTo>
                <a:lnTo>
                  <a:pt x="15966" y="3283"/>
                </a:lnTo>
                <a:cubicBezTo>
                  <a:pt x="15645" y="3606"/>
                  <a:pt x="15049" y="3694"/>
                  <a:pt x="14646" y="3478"/>
                </a:cubicBezTo>
                <a:lnTo>
                  <a:pt x="13258" y="2906"/>
                </a:lnTo>
                <a:cubicBezTo>
                  <a:pt x="12822" y="2771"/>
                  <a:pt x="12464" y="2286"/>
                  <a:pt x="12464" y="1829"/>
                </a:cubicBezTo>
                <a:lnTo>
                  <a:pt x="12464" y="832"/>
                </a:lnTo>
                <a:cubicBezTo>
                  <a:pt x="12464" y="375"/>
                  <a:pt x="12090" y="0"/>
                  <a:pt x="11632" y="0"/>
                </a:cubicBezTo>
                <a:lnTo>
                  <a:pt x="9970" y="0"/>
                </a:lnTo>
                <a:cubicBezTo>
                  <a:pt x="9513" y="0"/>
                  <a:pt x="9139" y="375"/>
                  <a:pt x="9139" y="832"/>
                </a:cubicBezTo>
                <a:lnTo>
                  <a:pt x="9139" y="1829"/>
                </a:lnTo>
                <a:cubicBezTo>
                  <a:pt x="9139" y="2286"/>
                  <a:pt x="8782" y="2771"/>
                  <a:pt x="8346" y="2906"/>
                </a:cubicBezTo>
                <a:lnTo>
                  <a:pt x="6956" y="3478"/>
                </a:lnTo>
                <a:cubicBezTo>
                  <a:pt x="6551" y="3694"/>
                  <a:pt x="5959" y="3607"/>
                  <a:pt x="5635" y="3283"/>
                </a:cubicBezTo>
                <a:lnTo>
                  <a:pt x="4927" y="2576"/>
                </a:lnTo>
                <a:cubicBezTo>
                  <a:pt x="4604" y="2253"/>
                  <a:pt x="4077" y="2253"/>
                  <a:pt x="3753" y="2576"/>
                </a:cubicBezTo>
                <a:lnTo>
                  <a:pt x="2578" y="3750"/>
                </a:lnTo>
                <a:cubicBezTo>
                  <a:pt x="2253" y="4073"/>
                  <a:pt x="2253" y="4603"/>
                  <a:pt x="2578" y="4926"/>
                </a:cubicBezTo>
                <a:lnTo>
                  <a:pt x="3283" y="5633"/>
                </a:lnTo>
                <a:cubicBezTo>
                  <a:pt x="3606" y="5956"/>
                  <a:pt x="3696" y="6551"/>
                  <a:pt x="3478" y="6952"/>
                </a:cubicBezTo>
                <a:lnTo>
                  <a:pt x="2907" y="8345"/>
                </a:lnTo>
                <a:cubicBezTo>
                  <a:pt x="2770" y="8781"/>
                  <a:pt x="2287" y="9139"/>
                  <a:pt x="1830" y="9139"/>
                </a:cubicBezTo>
                <a:lnTo>
                  <a:pt x="832" y="9138"/>
                </a:lnTo>
                <a:cubicBezTo>
                  <a:pt x="374" y="9138"/>
                  <a:pt x="0" y="9512"/>
                  <a:pt x="0" y="9968"/>
                </a:cubicBezTo>
                <a:lnTo>
                  <a:pt x="0" y="11630"/>
                </a:lnTo>
                <a:cubicBezTo>
                  <a:pt x="0" y="12086"/>
                  <a:pt x="374" y="12461"/>
                  <a:pt x="832" y="12461"/>
                </a:cubicBezTo>
                <a:lnTo>
                  <a:pt x="1830" y="12461"/>
                </a:lnTo>
                <a:cubicBezTo>
                  <a:pt x="2287" y="12461"/>
                  <a:pt x="2770" y="12819"/>
                  <a:pt x="2905" y="13255"/>
                </a:cubicBezTo>
                <a:lnTo>
                  <a:pt x="3478" y="14647"/>
                </a:lnTo>
                <a:cubicBezTo>
                  <a:pt x="3695" y="15049"/>
                  <a:pt x="3607" y="15645"/>
                  <a:pt x="3283" y="15967"/>
                </a:cubicBezTo>
                <a:lnTo>
                  <a:pt x="2576" y="16673"/>
                </a:lnTo>
                <a:cubicBezTo>
                  <a:pt x="2253" y="16996"/>
                  <a:pt x="2253" y="17525"/>
                  <a:pt x="2576" y="17850"/>
                </a:cubicBezTo>
                <a:lnTo>
                  <a:pt x="3753" y="19025"/>
                </a:lnTo>
                <a:cubicBezTo>
                  <a:pt x="4076" y="19348"/>
                  <a:pt x="4603" y="19348"/>
                  <a:pt x="4927" y="19025"/>
                </a:cubicBezTo>
                <a:lnTo>
                  <a:pt x="5635" y="18319"/>
                </a:lnTo>
                <a:cubicBezTo>
                  <a:pt x="5958" y="17996"/>
                  <a:pt x="6551" y="17908"/>
                  <a:pt x="6952" y="18125"/>
                </a:cubicBezTo>
                <a:lnTo>
                  <a:pt x="8346" y="18698"/>
                </a:lnTo>
                <a:cubicBezTo>
                  <a:pt x="8781" y="18833"/>
                  <a:pt x="9139" y="19318"/>
                  <a:pt x="9139" y="19775"/>
                </a:cubicBezTo>
                <a:lnTo>
                  <a:pt x="9139" y="20769"/>
                </a:lnTo>
                <a:cubicBezTo>
                  <a:pt x="9139" y="21226"/>
                  <a:pt x="9513" y="21600"/>
                  <a:pt x="9970" y="21600"/>
                </a:cubicBezTo>
                <a:lnTo>
                  <a:pt x="11632" y="21600"/>
                </a:lnTo>
                <a:cubicBezTo>
                  <a:pt x="12090" y="21600"/>
                  <a:pt x="12464" y="21226"/>
                  <a:pt x="12464" y="20769"/>
                </a:cubicBezTo>
                <a:lnTo>
                  <a:pt x="12464" y="19775"/>
                </a:lnTo>
                <a:cubicBezTo>
                  <a:pt x="12464" y="19318"/>
                  <a:pt x="12821" y="18833"/>
                  <a:pt x="13258" y="18698"/>
                </a:cubicBezTo>
                <a:lnTo>
                  <a:pt x="14651" y="18125"/>
                </a:lnTo>
                <a:cubicBezTo>
                  <a:pt x="15052" y="17908"/>
                  <a:pt x="15646" y="17996"/>
                  <a:pt x="15971" y="18319"/>
                </a:cubicBezTo>
                <a:lnTo>
                  <a:pt x="16676" y="19025"/>
                </a:lnTo>
                <a:cubicBezTo>
                  <a:pt x="16998" y="19348"/>
                  <a:pt x="17527" y="19348"/>
                  <a:pt x="17849" y="19025"/>
                </a:cubicBezTo>
                <a:lnTo>
                  <a:pt x="19027" y="17850"/>
                </a:lnTo>
                <a:cubicBezTo>
                  <a:pt x="19350" y="17526"/>
                  <a:pt x="19350" y="16997"/>
                  <a:pt x="19027" y="16673"/>
                </a:cubicBezTo>
                <a:lnTo>
                  <a:pt x="18319" y="15967"/>
                </a:lnTo>
                <a:cubicBezTo>
                  <a:pt x="17998" y="15646"/>
                  <a:pt x="17909" y="15049"/>
                  <a:pt x="18124" y="14647"/>
                </a:cubicBezTo>
                <a:lnTo>
                  <a:pt x="18697" y="13255"/>
                </a:lnTo>
                <a:cubicBezTo>
                  <a:pt x="18832" y="12820"/>
                  <a:pt x="19320" y="12461"/>
                  <a:pt x="19774" y="12461"/>
                </a:cubicBezTo>
                <a:lnTo>
                  <a:pt x="20770" y="12461"/>
                </a:lnTo>
                <a:cubicBezTo>
                  <a:pt x="21227" y="12461"/>
                  <a:pt x="21600" y="12088"/>
                  <a:pt x="21600" y="11631"/>
                </a:cubicBezTo>
                <a:lnTo>
                  <a:pt x="21600" y="9967"/>
                </a:lnTo>
                <a:cubicBezTo>
                  <a:pt x="21600" y="9512"/>
                  <a:pt x="21227" y="9138"/>
                  <a:pt x="20770" y="9138"/>
                </a:cubicBezTo>
                <a:close/>
                <a:moveTo>
                  <a:pt x="14959" y="10799"/>
                </a:moveTo>
                <a:cubicBezTo>
                  <a:pt x="14959" y="13094"/>
                  <a:pt x="13098" y="14953"/>
                  <a:pt x="10804" y="14953"/>
                </a:cubicBezTo>
                <a:cubicBezTo>
                  <a:pt x="8509" y="14953"/>
                  <a:pt x="6650" y="13094"/>
                  <a:pt x="6650" y="10799"/>
                </a:cubicBezTo>
                <a:cubicBezTo>
                  <a:pt x="6650" y="8505"/>
                  <a:pt x="8509" y="6646"/>
                  <a:pt x="10804" y="6646"/>
                </a:cubicBezTo>
                <a:cubicBezTo>
                  <a:pt x="13098" y="6645"/>
                  <a:pt x="14959" y="8505"/>
                  <a:pt x="14959" y="10799"/>
                </a:cubicBezTo>
                <a:close/>
              </a:path>
            </a:pathLst>
          </a:custGeom>
          <a:solidFill>
            <a:srgbClr val="424242"/>
          </a:solidFill>
          <a:ln w="12700">
            <a:solidFill>
              <a:srgbClr val="E9503F"/>
            </a:solidFill>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72" name="Shape 72"/>
          <p:cNvSpPr/>
          <p:nvPr/>
        </p:nvSpPr>
        <p:spPr>
          <a:xfrm>
            <a:off x="5791636" y="13956959"/>
            <a:ext cx="233446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solidFill>
                  <a:srgbClr val="E9503F"/>
                </a:solidFill>
                <a:latin typeface="Helvetica Neue Light"/>
                <a:ea typeface="Helvetica Neue Light"/>
                <a:cs typeface="Helvetica Neue Light"/>
                <a:sym typeface="Helvetica Neue Light"/>
              </a:defRPr>
            </a:lvl1pPr>
          </a:lstStyle>
          <a:p>
            <a:pPr lvl="0">
              <a:defRPr sz="1800">
                <a:solidFill>
                  <a:srgbClr val="000000"/>
                </a:solidFill>
              </a:defRPr>
            </a:pPr>
            <a:r>
              <a:rPr sz="2400">
                <a:solidFill>
                  <a:srgbClr val="E9503F"/>
                </a:solidFill>
              </a:rPr>
              <a:t>CROWD © 2014</a:t>
            </a:r>
          </a:p>
        </p:txBody>
      </p:sp>
    </p:spTree>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 name="blueblur.png"/>
          <p:cNvPicPr/>
          <p:nvPr/>
        </p:nvPicPr>
        <p:blipFill>
          <a:blip r:embed="rId2">
            <a:extLst/>
          </a:blip>
          <a:stretch>
            <a:fillRect/>
          </a:stretch>
        </p:blipFill>
        <p:spPr>
          <a:xfrm>
            <a:off x="0" y="0"/>
            <a:ext cx="8128000" cy="14427200"/>
          </a:xfrm>
          <a:prstGeom prst="rect">
            <a:avLst/>
          </a:prstGeom>
          <a:ln w="12700">
            <a:miter lim="400000"/>
          </a:ln>
        </p:spPr>
      </p:pic>
      <p:sp>
        <p:nvSpPr>
          <p:cNvPr id="205" name="Shape 205"/>
          <p:cNvSpPr/>
          <p:nvPr/>
        </p:nvSpPr>
        <p:spPr>
          <a:xfrm>
            <a:off x="-152449" y="-152400"/>
            <a:ext cx="8432898" cy="14732000"/>
          </a:xfrm>
          <a:prstGeom prst="rect">
            <a:avLst/>
          </a:prstGeom>
          <a:solidFill>
            <a:srgbClr val="000000">
              <a:alpha val="48418"/>
            </a:srgbClr>
          </a:solidFill>
          <a:ln w="12700">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206" name="Shape 206"/>
          <p:cNvSpPr/>
          <p:nvPr/>
        </p:nvSpPr>
        <p:spPr>
          <a:xfrm>
            <a:off x="-59267" y="-241763"/>
            <a:ext cx="8417455" cy="14910727"/>
          </a:xfrm>
          <a:prstGeom prst="rect">
            <a:avLst/>
          </a:prstGeom>
          <a:solidFill>
            <a:srgbClr val="F3F2F0"/>
          </a:solidFill>
          <a:ln w="25400">
            <a:miter lim="400000"/>
          </a:ln>
          <a:effectLst>
            <a:outerShdw blurRad="355600" dist="50800" rotWithShape="0">
              <a:srgbClr val="000000">
                <a:alpha val="75000"/>
              </a:srgbClr>
            </a:outerShdw>
          </a:effectLst>
        </p:spPr>
        <p:txBody>
          <a:bodyPr lIns="50800" tIns="50800" rIns="50800" bIns="50800" anchor="ctr"/>
          <a:lstStyle/>
          <a:p>
            <a:pPr lvl="0">
              <a:defRPr sz="3600">
                <a:effectLst>
                  <a:outerShdw blurRad="38100" dist="12700" dir="5400000" rotWithShape="0">
                    <a:srgbClr val="000000">
                      <a:alpha val="50000"/>
                    </a:srgbClr>
                  </a:outerShdw>
                </a:effectLst>
              </a:defRPr>
            </a:pPr>
            <a:endParaRPr/>
          </a:p>
        </p:txBody>
      </p:sp>
      <p:sp>
        <p:nvSpPr>
          <p:cNvPr id="207" name="Shape 207"/>
          <p:cNvSpPr/>
          <p:nvPr/>
        </p:nvSpPr>
        <p:spPr>
          <a:xfrm>
            <a:off x="5723466" y="13996951"/>
            <a:ext cx="2769990" cy="381076"/>
          </a:xfrm>
          <a:prstGeom prst="roundRect">
            <a:avLst>
              <a:gd name="adj" fmla="val 49990"/>
            </a:avLst>
          </a:prstGeom>
          <a:gradFill>
            <a:gsLst>
              <a:gs pos="0">
                <a:srgbClr val="000000">
                  <a:alpha val="95000"/>
                </a:srgbClr>
              </a:gs>
              <a:gs pos="1412">
                <a:srgbClr val="212121">
                  <a:alpha val="95000"/>
                </a:srgbClr>
              </a:gs>
              <a:gs pos="5432">
                <a:srgbClr val="424242">
                  <a:alpha val="95000"/>
                </a:srgbClr>
              </a:gs>
              <a:gs pos="5432">
                <a:srgbClr val="212121">
                  <a:alpha val="95000"/>
                </a:srgbClr>
              </a:gs>
              <a:gs pos="100000">
                <a:srgbClr val="000000">
                  <a:alpha val="95000"/>
                </a:srgbClr>
              </a:gs>
            </a:gsLst>
            <a:path>
              <a:fillToRect l="100717" t="52885" r="-717" b="47114"/>
            </a:path>
          </a:gradFill>
          <a:ln w="25400">
            <a:miter lim="400000"/>
          </a:ln>
          <a:effectLst>
            <a:outerShdw blurRad="190500" dist="63500" dir="5400000" rotWithShape="0">
              <a:srgbClr val="000000">
                <a:alpha val="36926"/>
              </a:srgbClr>
            </a:outerShdw>
          </a:effectLst>
        </p:spPr>
        <p:txBody>
          <a:bodyPr lIns="38100" tIns="38100" rIns="38100" bIns="38100" anchor="ctr"/>
          <a:lstStyle/>
          <a:p>
            <a:pPr lvl="0">
              <a:defRPr sz="3600">
                <a:effectLst>
                  <a:outerShdw blurRad="38100" dist="12700" dir="5400000" rotWithShape="0">
                    <a:srgbClr val="000000">
                      <a:alpha val="50000"/>
                    </a:srgbClr>
                  </a:outerShdw>
                </a:effectLst>
              </a:defRPr>
            </a:pPr>
            <a:endParaRPr/>
          </a:p>
        </p:txBody>
      </p:sp>
      <p:sp>
        <p:nvSpPr>
          <p:cNvPr id="208" name="Shape 208"/>
          <p:cNvSpPr/>
          <p:nvPr/>
        </p:nvSpPr>
        <p:spPr>
          <a:xfrm>
            <a:off x="5791636" y="13956959"/>
            <a:ext cx="2334464" cy="46106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400">
                <a:solidFill>
                  <a:srgbClr val="E9503F"/>
                </a:solidFill>
                <a:latin typeface="Helvetica Neue Light"/>
                <a:ea typeface="Helvetica Neue Light"/>
                <a:cs typeface="Helvetica Neue Light"/>
                <a:sym typeface="Helvetica Neue Light"/>
              </a:defRPr>
            </a:lvl1pPr>
          </a:lstStyle>
          <a:p>
            <a:pPr lvl="0">
              <a:defRPr sz="1800">
                <a:solidFill>
                  <a:srgbClr val="000000"/>
                </a:solidFill>
              </a:defRPr>
            </a:pPr>
            <a:r>
              <a:rPr sz="2400">
                <a:solidFill>
                  <a:srgbClr val="E9503F"/>
                </a:solidFill>
              </a:rPr>
              <a:t>CROWD © 2014</a:t>
            </a:r>
          </a:p>
        </p:txBody>
      </p:sp>
      <p:sp>
        <p:nvSpPr>
          <p:cNvPr id="209" name="Shape 209"/>
          <p:cNvSpPr/>
          <p:nvPr/>
        </p:nvSpPr>
        <p:spPr>
          <a:xfrm>
            <a:off x="-25400" y="-25400"/>
            <a:ext cx="8178800" cy="1016000"/>
          </a:xfrm>
          <a:prstGeom prst="rect">
            <a:avLst/>
          </a:prstGeom>
          <a:solidFill>
            <a:srgbClr val="424242"/>
          </a:solidFill>
          <a:ln w="25400">
            <a:miter lim="400000"/>
          </a:ln>
          <a:effectLst>
            <a:outerShdw blurRad="355600" rotWithShape="0">
              <a:srgbClr val="000000">
                <a:alpha val="75000"/>
              </a:srgbClr>
            </a:outerShdw>
          </a:effectLst>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210" name="Shape 210"/>
          <p:cNvSpPr/>
          <p:nvPr/>
        </p:nvSpPr>
        <p:spPr>
          <a:xfrm>
            <a:off x="2962274" y="-95251"/>
            <a:ext cx="2203451" cy="1155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Oswald "/>
                <a:ea typeface="Oswald "/>
                <a:cs typeface="Oswald "/>
                <a:sym typeface="Oswald "/>
              </a:defRPr>
            </a:lvl1pPr>
          </a:lstStyle>
          <a:p>
            <a:pPr lvl="0">
              <a:defRPr sz="1800">
                <a:solidFill>
                  <a:srgbClr val="000000"/>
                </a:solidFill>
              </a:defRPr>
            </a:pPr>
            <a:r>
              <a:rPr sz="5600">
                <a:solidFill>
                  <a:srgbClr val="FFFFFF"/>
                </a:solidFill>
              </a:rPr>
              <a:t>CROWD</a:t>
            </a:r>
          </a:p>
        </p:txBody>
      </p:sp>
      <p:sp>
        <p:nvSpPr>
          <p:cNvPr id="211" name="Shape 211"/>
          <p:cNvSpPr/>
          <p:nvPr/>
        </p:nvSpPr>
        <p:spPr>
          <a:xfrm>
            <a:off x="3020212" y="1149630"/>
            <a:ext cx="2087576" cy="64714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3600">
                <a:solidFill>
                  <a:srgbClr val="212121"/>
                </a:solidFill>
                <a:latin typeface="Helvetica Neue Light"/>
                <a:ea typeface="Helvetica Neue Light"/>
                <a:cs typeface="Helvetica Neue Light"/>
                <a:sym typeface="Helvetica Neue Light"/>
              </a:defRPr>
            </a:lvl1pPr>
          </a:lstStyle>
          <a:p>
            <a:pPr lvl="0">
              <a:defRPr sz="1800">
                <a:solidFill>
                  <a:srgbClr val="000000"/>
                </a:solidFill>
              </a:defRPr>
            </a:pPr>
            <a:r>
              <a:rPr sz="3600">
                <a:solidFill>
                  <a:srgbClr val="212121"/>
                </a:solidFill>
              </a:rPr>
              <a:t>Education</a:t>
            </a:r>
          </a:p>
        </p:txBody>
      </p:sp>
      <p:sp>
        <p:nvSpPr>
          <p:cNvPr id="212" name="Shape 212"/>
          <p:cNvSpPr/>
          <p:nvPr/>
        </p:nvSpPr>
        <p:spPr>
          <a:xfrm>
            <a:off x="1338130" y="12368705"/>
            <a:ext cx="5451740" cy="1270001"/>
          </a:xfrm>
          <a:prstGeom prst="roundRect">
            <a:avLst>
              <a:gd name="adj" fmla="val 30594"/>
            </a:avLst>
          </a:prstGeom>
          <a:ln w="25400">
            <a:solidFill>
              <a:srgbClr val="73FCD6"/>
            </a:solidFill>
            <a:miter lim="400000"/>
          </a:ln>
          <a:extLst>
            <a:ext uri="{C572A759-6A51-4108-AA02-DFA0A04FC94B}">
              <ma14:wrappingTextBoxFlag xmlns:ma14="http://schemas.microsoft.com/office/mac/drawingml/2011/main" val="1"/>
            </a:ext>
          </a:extLst>
        </p:spPr>
        <p:txBody>
          <a:bodyPr lIns="0" tIns="0" rIns="0" bIns="0" anchor="ctr"/>
          <a:lstStyle>
            <a:lvl1pPr>
              <a:defRPr>
                <a:solidFill>
                  <a:srgbClr val="212121"/>
                </a:solidFill>
                <a:latin typeface="Helvetica Neue UltraLight"/>
                <a:ea typeface="Helvetica Neue UltraLight"/>
                <a:cs typeface="Helvetica Neue UltraLight"/>
                <a:sym typeface="Helvetica Neue UltraLight"/>
              </a:defRPr>
            </a:lvl1pPr>
          </a:lstStyle>
          <a:p>
            <a:pPr lvl="0">
              <a:defRPr sz="1800">
                <a:solidFill>
                  <a:srgbClr val="000000"/>
                </a:solidFill>
              </a:defRPr>
            </a:pPr>
            <a:r>
              <a:rPr sz="5600">
                <a:solidFill>
                  <a:srgbClr val="212121"/>
                </a:solidFill>
              </a:rPr>
              <a:t>Next</a:t>
            </a:r>
          </a:p>
        </p:txBody>
      </p:sp>
      <p:sp>
        <p:nvSpPr>
          <p:cNvPr id="213" name="Shape 213"/>
          <p:cNvSpPr/>
          <p:nvPr/>
        </p:nvSpPr>
        <p:spPr>
          <a:xfrm>
            <a:off x="58738" y="2613994"/>
            <a:ext cx="834629" cy="374370"/>
          </a:xfrm>
          <a:prstGeom prst="roundRect">
            <a:avLst>
              <a:gd name="adj" fmla="val 30594"/>
            </a:avLst>
          </a:prstGeom>
          <a:solidFill>
            <a:srgbClr val="00C997"/>
          </a:solidFill>
          <a:ln w="25400">
            <a:miter lim="400000"/>
          </a:ln>
          <a:extLst>
            <a:ext uri="{C572A759-6A51-4108-AA02-DFA0A04FC94B}">
              <ma14:wrappingTextBoxFlag xmlns:ma14="http://schemas.microsoft.com/office/mac/drawingml/2011/main" val="1"/>
            </a:ext>
          </a:extLst>
        </p:spPr>
        <p:txBody>
          <a:bodyPr lIns="38100" tIns="38100" rIns="38100" bIns="38100" anchor="ctr"/>
          <a:lstStyle>
            <a:lvl1pPr>
              <a:defRPr sz="2000">
                <a:solidFill>
                  <a:srgbClr val="F3F2F0"/>
                </a:solidFill>
                <a:latin typeface="Helvetica Neue Light"/>
                <a:ea typeface="Helvetica Neue Light"/>
                <a:cs typeface="Helvetica Neue Light"/>
                <a:sym typeface="Helvetica Neue Light"/>
              </a:defRPr>
            </a:lvl1pPr>
          </a:lstStyle>
          <a:p>
            <a:pPr lvl="0">
              <a:defRPr sz="1800">
                <a:solidFill>
                  <a:srgbClr val="000000"/>
                </a:solidFill>
              </a:defRPr>
            </a:pPr>
            <a:r>
              <a:rPr sz="2000">
                <a:solidFill>
                  <a:srgbClr val="F3F2F0"/>
                </a:solidFill>
              </a:rPr>
              <a:t>EDIT</a:t>
            </a:r>
          </a:p>
        </p:txBody>
      </p:sp>
      <p:sp>
        <p:nvSpPr>
          <p:cNvPr id="214" name="Shape 214"/>
          <p:cNvSpPr/>
          <p:nvPr/>
        </p:nvSpPr>
        <p:spPr>
          <a:xfrm>
            <a:off x="264646" y="269297"/>
            <a:ext cx="222741" cy="43111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63500">
            <a:solidFill>
              <a:srgbClr val="FFFFFF"/>
            </a:solidFill>
            <a:miter lim="400000"/>
          </a:ln>
        </p:spPr>
        <p:txBody>
          <a:bodyPr lIns="0" tIns="0" rIns="0" bIns="0" anchor="ctr"/>
          <a:lstStyle/>
          <a:p>
            <a:pPr lvl="0">
              <a:defRPr>
                <a:latin typeface="Helvetica Neue"/>
                <a:ea typeface="Helvetica Neue"/>
                <a:cs typeface="Helvetica Neue"/>
                <a:sym typeface="Helvetica Neue"/>
              </a:defRPr>
            </a:pPr>
            <a:endParaRPr/>
          </a:p>
        </p:txBody>
      </p:sp>
      <p:sp>
        <p:nvSpPr>
          <p:cNvPr id="215" name="Shape 215"/>
          <p:cNvSpPr/>
          <p:nvPr/>
        </p:nvSpPr>
        <p:spPr>
          <a:xfrm>
            <a:off x="-324049" y="1769533"/>
            <a:ext cx="8776098" cy="620495"/>
          </a:xfrm>
          <a:prstGeom prst="rect">
            <a:avLst/>
          </a:prstGeom>
          <a:solidFill>
            <a:srgbClr val="FEAD9B"/>
          </a:solidFill>
          <a:ln w="25400">
            <a:miter lim="400000"/>
          </a:ln>
          <a:extLst>
            <a:ext uri="{C572A759-6A51-4108-AA02-DFA0A04FC94B}">
              <ma14:wrappingTextBoxFlag xmlns:ma14="http://schemas.microsoft.com/office/mac/drawingml/2011/main" val="1"/>
            </a:ext>
          </a:extLst>
        </p:spPr>
        <p:txBody>
          <a:bodyPr lIns="0" tIns="0" rIns="0" bIns="0" anchor="ctr"/>
          <a:lstStyle>
            <a:lvl1pPr algn="l">
              <a:defRPr sz="3600">
                <a:latin typeface="Helvetica Neue"/>
                <a:ea typeface="Helvetica Neue"/>
                <a:cs typeface="Helvetica Neue"/>
                <a:sym typeface="Helvetica Neue"/>
              </a:defRPr>
            </a:lvl1pPr>
          </a:lstStyle>
          <a:p>
            <a:pPr lvl="0">
              <a:defRPr sz="1800">
                <a:solidFill>
                  <a:srgbClr val="000000"/>
                </a:solidFill>
              </a:defRPr>
            </a:pPr>
            <a:r>
              <a:rPr sz="3600">
                <a:solidFill>
                  <a:srgbClr val="FFFFFF"/>
                </a:solidFill>
              </a:rPr>
              <a:t>	School</a:t>
            </a:r>
          </a:p>
        </p:txBody>
      </p:sp>
      <p:sp>
        <p:nvSpPr>
          <p:cNvPr id="216" name="Shape 216"/>
          <p:cNvSpPr/>
          <p:nvPr/>
        </p:nvSpPr>
        <p:spPr>
          <a:xfrm>
            <a:off x="1012892" y="2539636"/>
            <a:ext cx="3395067" cy="52308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defRPr sz="2800">
                <a:solidFill>
                  <a:srgbClr val="212121"/>
                </a:solidFill>
                <a:latin typeface="Helvetica Neue Medium"/>
                <a:ea typeface="Helvetica Neue Medium"/>
                <a:cs typeface="Helvetica Neue Medium"/>
                <a:sym typeface="Helvetica Neue Medium"/>
              </a:defRPr>
            </a:lvl1pPr>
          </a:lstStyle>
          <a:p>
            <a:pPr lvl="0">
              <a:defRPr sz="1800">
                <a:solidFill>
                  <a:srgbClr val="000000"/>
                </a:solidFill>
              </a:defRPr>
            </a:pPr>
            <a:r>
              <a:rPr sz="2800">
                <a:solidFill>
                  <a:srgbClr val="212121"/>
                </a:solidFill>
              </a:rPr>
              <a:t>New York University</a:t>
            </a:r>
          </a:p>
        </p:txBody>
      </p:sp>
      <p:sp>
        <p:nvSpPr>
          <p:cNvPr id="217" name="Shape 217"/>
          <p:cNvSpPr/>
          <p:nvPr/>
        </p:nvSpPr>
        <p:spPr>
          <a:xfrm>
            <a:off x="58738" y="4031827"/>
            <a:ext cx="834629" cy="374370"/>
          </a:xfrm>
          <a:prstGeom prst="roundRect">
            <a:avLst>
              <a:gd name="adj" fmla="val 30594"/>
            </a:avLst>
          </a:prstGeom>
          <a:solidFill>
            <a:srgbClr val="00C997"/>
          </a:solidFill>
          <a:ln w="25400">
            <a:miter lim="400000"/>
          </a:ln>
          <a:extLst>
            <a:ext uri="{C572A759-6A51-4108-AA02-DFA0A04FC94B}">
              <ma14:wrappingTextBoxFlag xmlns:ma14="http://schemas.microsoft.com/office/mac/drawingml/2011/main" val="1"/>
            </a:ext>
          </a:extLst>
        </p:spPr>
        <p:txBody>
          <a:bodyPr lIns="38100" tIns="38100" rIns="38100" bIns="38100" anchor="ctr"/>
          <a:lstStyle>
            <a:lvl1pPr>
              <a:defRPr sz="2000">
                <a:solidFill>
                  <a:srgbClr val="F3F2F0"/>
                </a:solidFill>
                <a:latin typeface="Helvetica Neue Light"/>
                <a:ea typeface="Helvetica Neue Light"/>
                <a:cs typeface="Helvetica Neue Light"/>
                <a:sym typeface="Helvetica Neue Light"/>
              </a:defRPr>
            </a:lvl1pPr>
          </a:lstStyle>
          <a:p>
            <a:pPr lvl="0">
              <a:defRPr sz="1800">
                <a:solidFill>
                  <a:srgbClr val="000000"/>
                </a:solidFill>
              </a:defRPr>
            </a:pPr>
            <a:r>
              <a:rPr sz="2000">
                <a:solidFill>
                  <a:srgbClr val="F3F2F0"/>
                </a:solidFill>
              </a:rPr>
              <a:t>EDIT</a:t>
            </a:r>
          </a:p>
        </p:txBody>
      </p:sp>
      <p:sp>
        <p:nvSpPr>
          <p:cNvPr id="218" name="Shape 218"/>
          <p:cNvSpPr/>
          <p:nvPr/>
        </p:nvSpPr>
        <p:spPr>
          <a:xfrm>
            <a:off x="1015000" y="3957470"/>
            <a:ext cx="4198012" cy="52308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defRPr sz="2800">
                <a:solidFill>
                  <a:srgbClr val="212121"/>
                </a:solidFill>
                <a:latin typeface="Helvetica Neue Medium"/>
                <a:ea typeface="Helvetica Neue Medium"/>
                <a:cs typeface="Helvetica Neue Medium"/>
                <a:sym typeface="Helvetica Neue Medium"/>
              </a:defRPr>
            </a:lvl1pPr>
          </a:lstStyle>
          <a:p>
            <a:pPr lvl="0">
              <a:defRPr sz="1800">
                <a:solidFill>
                  <a:srgbClr val="000000"/>
                </a:solidFill>
              </a:defRPr>
            </a:pPr>
            <a:r>
              <a:rPr sz="2800">
                <a:solidFill>
                  <a:srgbClr val="212121"/>
                </a:solidFill>
              </a:rPr>
              <a:t>MS in Computer Science</a:t>
            </a:r>
          </a:p>
        </p:txBody>
      </p:sp>
      <p:sp>
        <p:nvSpPr>
          <p:cNvPr id="219" name="Shape 219"/>
          <p:cNvSpPr/>
          <p:nvPr/>
        </p:nvSpPr>
        <p:spPr>
          <a:xfrm>
            <a:off x="-324049" y="3168960"/>
            <a:ext cx="8776098" cy="620495"/>
          </a:xfrm>
          <a:prstGeom prst="rect">
            <a:avLst/>
          </a:prstGeom>
          <a:solidFill>
            <a:srgbClr val="FEAD9B"/>
          </a:solidFill>
          <a:ln w="25400">
            <a:miter lim="400000"/>
          </a:ln>
          <a:extLst>
            <a:ext uri="{C572A759-6A51-4108-AA02-DFA0A04FC94B}">
              <ma14:wrappingTextBoxFlag xmlns:ma14="http://schemas.microsoft.com/office/mac/drawingml/2011/main" val="1"/>
            </a:ext>
          </a:extLst>
        </p:spPr>
        <p:txBody>
          <a:bodyPr lIns="0" tIns="0" rIns="0" bIns="0" anchor="ctr"/>
          <a:lstStyle>
            <a:lvl1pPr algn="l">
              <a:defRPr sz="3600">
                <a:latin typeface="Helvetica Neue"/>
                <a:ea typeface="Helvetica Neue"/>
                <a:cs typeface="Helvetica Neue"/>
                <a:sym typeface="Helvetica Neue"/>
              </a:defRPr>
            </a:lvl1pPr>
          </a:lstStyle>
          <a:p>
            <a:pPr lvl="0">
              <a:defRPr sz="1800">
                <a:solidFill>
                  <a:srgbClr val="000000"/>
                </a:solidFill>
              </a:defRPr>
            </a:pPr>
            <a:r>
              <a:rPr sz="3600">
                <a:solidFill>
                  <a:srgbClr val="FFFFFF"/>
                </a:solidFill>
              </a:rPr>
              <a:t>	Degree</a:t>
            </a:r>
          </a:p>
        </p:txBody>
      </p:sp>
      <p:sp>
        <p:nvSpPr>
          <p:cNvPr id="220" name="Shape 220"/>
          <p:cNvSpPr/>
          <p:nvPr/>
        </p:nvSpPr>
        <p:spPr>
          <a:xfrm>
            <a:off x="-324049" y="4568387"/>
            <a:ext cx="8776098" cy="620495"/>
          </a:xfrm>
          <a:prstGeom prst="rect">
            <a:avLst/>
          </a:prstGeom>
          <a:solidFill>
            <a:srgbClr val="FEAD9B"/>
          </a:solidFill>
          <a:ln w="25400">
            <a:miter lim="400000"/>
          </a:ln>
          <a:extLst>
            <a:ext uri="{C572A759-6A51-4108-AA02-DFA0A04FC94B}">
              <ma14:wrappingTextBoxFlag xmlns:ma14="http://schemas.microsoft.com/office/mac/drawingml/2011/main" val="1"/>
            </a:ext>
          </a:extLst>
        </p:spPr>
        <p:txBody>
          <a:bodyPr lIns="0" tIns="0" rIns="0" bIns="0" anchor="ctr"/>
          <a:lstStyle>
            <a:lvl1pPr algn="l">
              <a:defRPr sz="3600">
                <a:latin typeface="Helvetica Neue"/>
                <a:ea typeface="Helvetica Neue"/>
                <a:cs typeface="Helvetica Neue"/>
                <a:sym typeface="Helvetica Neue"/>
              </a:defRPr>
            </a:lvl1pPr>
          </a:lstStyle>
          <a:p>
            <a:pPr lvl="0">
              <a:defRPr sz="1800">
                <a:solidFill>
                  <a:srgbClr val="000000"/>
                </a:solidFill>
              </a:defRPr>
            </a:pPr>
            <a:r>
              <a:rPr sz="3600">
                <a:solidFill>
                  <a:srgbClr val="FFFFFF"/>
                </a:solidFill>
              </a:rPr>
              <a:t>	Time Period</a:t>
            </a:r>
          </a:p>
        </p:txBody>
      </p:sp>
      <p:sp>
        <p:nvSpPr>
          <p:cNvPr id="221" name="Shape 221"/>
          <p:cNvSpPr/>
          <p:nvPr/>
        </p:nvSpPr>
        <p:spPr>
          <a:xfrm>
            <a:off x="58738" y="5358053"/>
            <a:ext cx="834629" cy="374370"/>
          </a:xfrm>
          <a:prstGeom prst="roundRect">
            <a:avLst>
              <a:gd name="adj" fmla="val 30594"/>
            </a:avLst>
          </a:prstGeom>
          <a:solidFill>
            <a:srgbClr val="00C997"/>
          </a:solidFill>
          <a:ln w="25400">
            <a:miter lim="400000"/>
          </a:ln>
          <a:extLst>
            <a:ext uri="{C572A759-6A51-4108-AA02-DFA0A04FC94B}">
              <ma14:wrappingTextBoxFlag xmlns:ma14="http://schemas.microsoft.com/office/mac/drawingml/2011/main" val="1"/>
            </a:ext>
          </a:extLst>
        </p:spPr>
        <p:txBody>
          <a:bodyPr lIns="38100" tIns="38100" rIns="38100" bIns="38100" anchor="ctr"/>
          <a:lstStyle>
            <a:lvl1pPr>
              <a:defRPr sz="2000">
                <a:solidFill>
                  <a:srgbClr val="F3F2F0"/>
                </a:solidFill>
                <a:latin typeface="Helvetica Neue Light"/>
                <a:ea typeface="Helvetica Neue Light"/>
                <a:cs typeface="Helvetica Neue Light"/>
                <a:sym typeface="Helvetica Neue Light"/>
              </a:defRPr>
            </a:lvl1pPr>
          </a:lstStyle>
          <a:p>
            <a:pPr lvl="0">
              <a:defRPr sz="1800">
                <a:solidFill>
                  <a:srgbClr val="000000"/>
                </a:solidFill>
              </a:defRPr>
            </a:pPr>
            <a:r>
              <a:rPr sz="2000">
                <a:solidFill>
                  <a:srgbClr val="F3F2F0"/>
                </a:solidFill>
              </a:rPr>
              <a:t>EDIT</a:t>
            </a:r>
          </a:p>
        </p:txBody>
      </p:sp>
      <p:sp>
        <p:nvSpPr>
          <p:cNvPr id="222" name="Shape 222"/>
          <p:cNvSpPr/>
          <p:nvPr/>
        </p:nvSpPr>
        <p:spPr>
          <a:xfrm>
            <a:off x="1019234" y="5278062"/>
            <a:ext cx="2499666" cy="52308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defRPr sz="2800">
                <a:solidFill>
                  <a:srgbClr val="212121"/>
                </a:solidFill>
                <a:latin typeface="Helvetica Neue Medium"/>
                <a:ea typeface="Helvetica Neue Medium"/>
                <a:cs typeface="Helvetica Neue Medium"/>
                <a:sym typeface="Helvetica Neue Medium"/>
              </a:defRPr>
            </a:lvl1pPr>
          </a:lstStyle>
          <a:p>
            <a:pPr lvl="0">
              <a:defRPr sz="1800">
                <a:solidFill>
                  <a:srgbClr val="000000"/>
                </a:solidFill>
              </a:defRPr>
            </a:pPr>
            <a:r>
              <a:rPr sz="2800">
                <a:solidFill>
                  <a:srgbClr val="212121"/>
                </a:solidFill>
              </a:rPr>
              <a:t>2010 - Present</a:t>
            </a:r>
          </a:p>
        </p:txBody>
      </p:sp>
    </p:spTree>
  </p:cSld>
  <p:clrMapOvr>
    <a:masterClrMapping/>
  </p:clrMapOvr>
  <p:transition xmlns:p14="http://schemas.microsoft.com/office/powerpoint/2010/mai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 name="blueblur.png"/>
          <p:cNvPicPr/>
          <p:nvPr/>
        </p:nvPicPr>
        <p:blipFill>
          <a:blip r:embed="rId2">
            <a:extLst/>
          </a:blip>
          <a:stretch>
            <a:fillRect/>
          </a:stretch>
        </p:blipFill>
        <p:spPr>
          <a:xfrm>
            <a:off x="0" y="0"/>
            <a:ext cx="8128000" cy="14427200"/>
          </a:xfrm>
          <a:prstGeom prst="rect">
            <a:avLst/>
          </a:prstGeom>
          <a:ln w="12700">
            <a:miter lim="400000"/>
          </a:ln>
        </p:spPr>
      </p:pic>
      <p:sp>
        <p:nvSpPr>
          <p:cNvPr id="225" name="Shape 225"/>
          <p:cNvSpPr/>
          <p:nvPr/>
        </p:nvSpPr>
        <p:spPr>
          <a:xfrm>
            <a:off x="-152449" y="-152400"/>
            <a:ext cx="8432898" cy="14732000"/>
          </a:xfrm>
          <a:prstGeom prst="rect">
            <a:avLst/>
          </a:prstGeom>
          <a:solidFill>
            <a:srgbClr val="000000">
              <a:alpha val="48418"/>
            </a:srgbClr>
          </a:solidFill>
          <a:ln w="12700">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226" name="Shape 226"/>
          <p:cNvSpPr/>
          <p:nvPr/>
        </p:nvSpPr>
        <p:spPr>
          <a:xfrm>
            <a:off x="-59267" y="-241763"/>
            <a:ext cx="8417455" cy="8912093"/>
          </a:xfrm>
          <a:prstGeom prst="rect">
            <a:avLst/>
          </a:prstGeom>
          <a:solidFill>
            <a:srgbClr val="F3F2F0"/>
          </a:solidFill>
          <a:ln w="25400">
            <a:miter lim="400000"/>
          </a:ln>
          <a:effectLst>
            <a:outerShdw blurRad="355600" dist="50800" rotWithShape="0">
              <a:srgbClr val="000000">
                <a:alpha val="75000"/>
              </a:srgbClr>
            </a:outerShdw>
          </a:effectLst>
        </p:spPr>
        <p:txBody>
          <a:bodyPr lIns="50800" tIns="50800" rIns="50800" bIns="50800" anchor="ctr"/>
          <a:lstStyle/>
          <a:p>
            <a:pPr lvl="0">
              <a:defRPr sz="3600">
                <a:effectLst>
                  <a:outerShdw blurRad="38100" dist="12700" dir="5400000" rotWithShape="0">
                    <a:srgbClr val="000000">
                      <a:alpha val="50000"/>
                    </a:srgbClr>
                  </a:outerShdw>
                </a:effectLst>
              </a:defRPr>
            </a:pPr>
            <a:endParaRPr/>
          </a:p>
        </p:txBody>
      </p:sp>
      <p:sp>
        <p:nvSpPr>
          <p:cNvPr id="227" name="Shape 227"/>
          <p:cNvSpPr/>
          <p:nvPr/>
        </p:nvSpPr>
        <p:spPr>
          <a:xfrm>
            <a:off x="1803400" y="1466910"/>
            <a:ext cx="5697965" cy="829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400">
                <a:solidFill>
                  <a:srgbClr val="424242"/>
                </a:solidFill>
                <a:latin typeface="Helvetica Neue Light"/>
                <a:ea typeface="Helvetica Neue Light"/>
                <a:cs typeface="Helvetica Neue Light"/>
                <a:sym typeface="Helvetica Neue Light"/>
              </a:defRPr>
            </a:lvl1pPr>
          </a:lstStyle>
          <a:p>
            <a:pPr lvl="0">
              <a:defRPr sz="1800">
                <a:solidFill>
                  <a:srgbClr val="000000"/>
                </a:solidFill>
              </a:defRPr>
            </a:pPr>
            <a:r>
              <a:rPr sz="2400">
                <a:solidFill>
                  <a:srgbClr val="424242"/>
                </a:solidFill>
              </a:rPr>
              <a:t>Wayne Saperstein has accepted your request for referral</a:t>
            </a:r>
          </a:p>
        </p:txBody>
      </p:sp>
      <p:sp>
        <p:nvSpPr>
          <p:cNvPr id="228" name="Shape 228"/>
          <p:cNvSpPr/>
          <p:nvPr/>
        </p:nvSpPr>
        <p:spPr>
          <a:xfrm>
            <a:off x="121294" y="1204248"/>
            <a:ext cx="1354685" cy="13546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3"/>
          </a:blipFill>
          <a:ln w="25400">
            <a:solidFill>
              <a:srgbClr val="00E3B9"/>
            </a:solidFill>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229" name="Shape 229"/>
          <p:cNvSpPr/>
          <p:nvPr/>
        </p:nvSpPr>
        <p:spPr>
          <a:xfrm>
            <a:off x="5723466" y="13996951"/>
            <a:ext cx="2769990" cy="381076"/>
          </a:xfrm>
          <a:prstGeom prst="roundRect">
            <a:avLst>
              <a:gd name="adj" fmla="val 49990"/>
            </a:avLst>
          </a:prstGeom>
          <a:gradFill>
            <a:gsLst>
              <a:gs pos="0">
                <a:srgbClr val="000000">
                  <a:alpha val="95000"/>
                </a:srgbClr>
              </a:gs>
              <a:gs pos="1412">
                <a:srgbClr val="212121">
                  <a:alpha val="95000"/>
                </a:srgbClr>
              </a:gs>
              <a:gs pos="5432">
                <a:srgbClr val="424242">
                  <a:alpha val="95000"/>
                </a:srgbClr>
              </a:gs>
              <a:gs pos="5432">
                <a:srgbClr val="212121">
                  <a:alpha val="95000"/>
                </a:srgbClr>
              </a:gs>
              <a:gs pos="100000">
                <a:srgbClr val="000000">
                  <a:alpha val="95000"/>
                </a:srgbClr>
              </a:gs>
            </a:gsLst>
            <a:path>
              <a:fillToRect l="100717" t="52885" r="-717" b="47114"/>
            </a:path>
          </a:gradFill>
          <a:ln w="25400">
            <a:miter lim="400000"/>
          </a:ln>
          <a:effectLst>
            <a:outerShdw blurRad="190500" dist="63500" dir="5400000" rotWithShape="0">
              <a:srgbClr val="000000">
                <a:alpha val="36926"/>
              </a:srgbClr>
            </a:outerShdw>
          </a:effectLst>
        </p:spPr>
        <p:txBody>
          <a:bodyPr lIns="38100" tIns="38100" rIns="38100" bIns="38100" anchor="ctr"/>
          <a:lstStyle/>
          <a:p>
            <a:pPr lvl="0">
              <a:defRPr sz="3600">
                <a:effectLst>
                  <a:outerShdw blurRad="38100" dist="12700" dir="5400000" rotWithShape="0">
                    <a:srgbClr val="000000">
                      <a:alpha val="50000"/>
                    </a:srgbClr>
                  </a:outerShdw>
                </a:effectLst>
              </a:defRPr>
            </a:pPr>
            <a:endParaRPr/>
          </a:p>
        </p:txBody>
      </p:sp>
      <p:sp>
        <p:nvSpPr>
          <p:cNvPr id="230" name="Shape 230"/>
          <p:cNvSpPr/>
          <p:nvPr/>
        </p:nvSpPr>
        <p:spPr>
          <a:xfrm>
            <a:off x="5791636" y="13956959"/>
            <a:ext cx="2334464" cy="46106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400">
                <a:solidFill>
                  <a:srgbClr val="E9503F"/>
                </a:solidFill>
                <a:latin typeface="Helvetica Neue Light"/>
                <a:ea typeface="Helvetica Neue Light"/>
                <a:cs typeface="Helvetica Neue Light"/>
                <a:sym typeface="Helvetica Neue Light"/>
              </a:defRPr>
            </a:lvl1pPr>
          </a:lstStyle>
          <a:p>
            <a:pPr lvl="0">
              <a:defRPr sz="1800">
                <a:solidFill>
                  <a:srgbClr val="000000"/>
                </a:solidFill>
              </a:defRPr>
            </a:pPr>
            <a:r>
              <a:rPr sz="2400">
                <a:solidFill>
                  <a:srgbClr val="E9503F"/>
                </a:solidFill>
              </a:rPr>
              <a:t>CROWD © 2014</a:t>
            </a:r>
          </a:p>
        </p:txBody>
      </p:sp>
      <p:sp>
        <p:nvSpPr>
          <p:cNvPr id="231" name="Shape 231"/>
          <p:cNvSpPr/>
          <p:nvPr/>
        </p:nvSpPr>
        <p:spPr>
          <a:xfrm>
            <a:off x="-474796" y="2689977"/>
            <a:ext cx="9248513" cy="1"/>
          </a:xfrm>
          <a:prstGeom prst="line">
            <a:avLst/>
          </a:prstGeom>
          <a:ln w="12700">
            <a:solidFill>
              <a:srgbClr val="424242"/>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232" name="Shape 232"/>
          <p:cNvSpPr/>
          <p:nvPr/>
        </p:nvSpPr>
        <p:spPr>
          <a:xfrm>
            <a:off x="-474796" y="4689357"/>
            <a:ext cx="9248513" cy="1"/>
          </a:xfrm>
          <a:prstGeom prst="line">
            <a:avLst/>
          </a:prstGeom>
          <a:ln w="12700">
            <a:solidFill>
              <a:srgbClr val="424242"/>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233" name="Shape 233"/>
          <p:cNvSpPr/>
          <p:nvPr/>
        </p:nvSpPr>
        <p:spPr>
          <a:xfrm>
            <a:off x="121294" y="2956327"/>
            <a:ext cx="1354685" cy="13546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3"/>
          </a:blipFill>
          <a:ln w="25400">
            <a:solidFill>
              <a:srgbClr val="00E3B9"/>
            </a:solidFill>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234" name="Shape 234"/>
          <p:cNvSpPr/>
          <p:nvPr/>
        </p:nvSpPr>
        <p:spPr>
          <a:xfrm>
            <a:off x="1803400" y="3028490"/>
            <a:ext cx="5697965" cy="11976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400">
                <a:solidFill>
                  <a:srgbClr val="424242"/>
                </a:solidFill>
                <a:latin typeface="Helvetica Neue Light"/>
                <a:ea typeface="Helvetica Neue Light"/>
                <a:cs typeface="Helvetica Neue Light"/>
                <a:sym typeface="Helvetica Neue Light"/>
              </a:defRPr>
            </a:lvl1pPr>
          </a:lstStyle>
          <a:p>
            <a:pPr lvl="0">
              <a:defRPr sz="1800">
                <a:solidFill>
                  <a:srgbClr val="000000"/>
                </a:solidFill>
              </a:defRPr>
            </a:pPr>
            <a:r>
              <a:rPr sz="2400">
                <a:solidFill>
                  <a:srgbClr val="424242"/>
                </a:solidFill>
              </a:rPr>
              <a:t>Sean Leung has posted a new job IT Infrastructure Consultant at Everbright Holdings LLC, Chicago, IL</a:t>
            </a:r>
          </a:p>
        </p:txBody>
      </p:sp>
      <p:sp>
        <p:nvSpPr>
          <p:cNvPr id="235" name="Shape 235"/>
          <p:cNvSpPr/>
          <p:nvPr/>
        </p:nvSpPr>
        <p:spPr>
          <a:xfrm>
            <a:off x="-474796" y="6685043"/>
            <a:ext cx="9248513" cy="1"/>
          </a:xfrm>
          <a:prstGeom prst="line">
            <a:avLst/>
          </a:prstGeom>
          <a:ln w="12700">
            <a:solidFill>
              <a:srgbClr val="424242"/>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236" name="Shape 236"/>
          <p:cNvSpPr/>
          <p:nvPr/>
        </p:nvSpPr>
        <p:spPr>
          <a:xfrm>
            <a:off x="121294" y="4952014"/>
            <a:ext cx="1354685" cy="13546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3"/>
          </a:blipFill>
          <a:ln w="25400">
            <a:solidFill>
              <a:srgbClr val="00E3B9"/>
            </a:solidFill>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237" name="Shape 237"/>
          <p:cNvSpPr/>
          <p:nvPr/>
        </p:nvSpPr>
        <p:spPr>
          <a:xfrm>
            <a:off x="1803400" y="5399085"/>
            <a:ext cx="5697965" cy="4610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400">
                <a:solidFill>
                  <a:srgbClr val="424242"/>
                </a:solidFill>
                <a:latin typeface="Helvetica Neue Light"/>
                <a:ea typeface="Helvetica Neue Light"/>
                <a:cs typeface="Helvetica Neue Light"/>
                <a:sym typeface="Helvetica Neue Light"/>
              </a:defRPr>
            </a:lvl1pPr>
          </a:lstStyle>
          <a:p>
            <a:pPr lvl="0">
              <a:defRPr sz="1800">
                <a:solidFill>
                  <a:srgbClr val="000000"/>
                </a:solidFill>
              </a:defRPr>
            </a:pPr>
            <a:r>
              <a:rPr sz="2400">
                <a:solidFill>
                  <a:srgbClr val="424242"/>
                </a:solidFill>
              </a:rPr>
              <a:t>Susan Chan has followed you</a:t>
            </a:r>
          </a:p>
        </p:txBody>
      </p:sp>
      <p:sp>
        <p:nvSpPr>
          <p:cNvPr id="238" name="Shape 238"/>
          <p:cNvSpPr/>
          <p:nvPr/>
        </p:nvSpPr>
        <p:spPr>
          <a:xfrm>
            <a:off x="-474796" y="8681248"/>
            <a:ext cx="9248513" cy="1"/>
          </a:xfrm>
          <a:prstGeom prst="line">
            <a:avLst/>
          </a:prstGeom>
          <a:ln w="12700">
            <a:solidFill>
              <a:srgbClr val="424242"/>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239" name="Shape 239"/>
          <p:cNvSpPr/>
          <p:nvPr/>
        </p:nvSpPr>
        <p:spPr>
          <a:xfrm>
            <a:off x="121294" y="6948219"/>
            <a:ext cx="1354685" cy="13546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3"/>
          </a:blipFill>
          <a:ln w="25400">
            <a:solidFill>
              <a:srgbClr val="00E3B9"/>
            </a:solidFill>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240" name="Shape 240"/>
          <p:cNvSpPr/>
          <p:nvPr/>
        </p:nvSpPr>
        <p:spPr>
          <a:xfrm>
            <a:off x="1803400" y="7210881"/>
            <a:ext cx="5697965" cy="829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400">
                <a:solidFill>
                  <a:srgbClr val="424242"/>
                </a:solidFill>
                <a:latin typeface="Helvetica Neue Light"/>
                <a:ea typeface="Helvetica Neue Light"/>
                <a:cs typeface="Helvetica Neue Light"/>
                <a:sym typeface="Helvetica Neue Light"/>
              </a:defRPr>
            </a:lvl1pPr>
          </a:lstStyle>
          <a:p>
            <a:pPr lvl="0">
              <a:defRPr sz="1800">
                <a:solidFill>
                  <a:srgbClr val="000000"/>
                </a:solidFill>
              </a:defRPr>
            </a:pPr>
            <a:r>
              <a:rPr sz="2400">
                <a:solidFill>
                  <a:srgbClr val="424242"/>
                </a:solidFill>
              </a:rPr>
              <a:t>Duncan Stanley has posted a new job Junior Developer at ABC LLC, Chicago, IL</a:t>
            </a:r>
          </a:p>
        </p:txBody>
      </p:sp>
      <p:sp>
        <p:nvSpPr>
          <p:cNvPr id="241" name="Shape 241"/>
          <p:cNvSpPr/>
          <p:nvPr/>
        </p:nvSpPr>
        <p:spPr>
          <a:xfrm>
            <a:off x="-25400" y="-25400"/>
            <a:ext cx="8178800" cy="1016000"/>
          </a:xfrm>
          <a:prstGeom prst="rect">
            <a:avLst/>
          </a:prstGeom>
          <a:solidFill>
            <a:srgbClr val="424242"/>
          </a:solidFill>
          <a:ln w="25400">
            <a:miter lim="400000"/>
          </a:ln>
          <a:effectLst>
            <a:outerShdw blurRad="355600" rotWithShape="0">
              <a:srgbClr val="000000">
                <a:alpha val="75000"/>
              </a:srgbClr>
            </a:outerShdw>
          </a:effectLst>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242" name="Shape 242"/>
          <p:cNvSpPr/>
          <p:nvPr/>
        </p:nvSpPr>
        <p:spPr>
          <a:xfrm>
            <a:off x="7182442" y="264137"/>
            <a:ext cx="624942" cy="431380"/>
          </a:xfrm>
          <a:custGeom>
            <a:avLst/>
            <a:gdLst/>
            <a:ahLst/>
            <a:cxnLst>
              <a:cxn ang="0">
                <a:pos x="wd2" y="hd2"/>
              </a:cxn>
              <a:cxn ang="5400000">
                <a:pos x="wd2" y="hd2"/>
              </a:cxn>
              <a:cxn ang="10800000">
                <a:pos x="wd2" y="hd2"/>
              </a:cxn>
              <a:cxn ang="16200000">
                <a:pos x="wd2" y="hd2"/>
              </a:cxn>
            </a:cxnLst>
            <a:rect l="0" t="0" r="r" b="b"/>
            <a:pathLst>
              <a:path w="21600" h="21600" extrusionOk="0">
                <a:moveTo>
                  <a:pt x="47" y="0"/>
                </a:moveTo>
                <a:lnTo>
                  <a:pt x="10774" y="12250"/>
                </a:lnTo>
                <a:lnTo>
                  <a:pt x="21501" y="0"/>
                </a:lnTo>
                <a:lnTo>
                  <a:pt x="47" y="0"/>
                </a:lnTo>
                <a:close/>
                <a:moveTo>
                  <a:pt x="21591" y="144"/>
                </a:moveTo>
                <a:lnTo>
                  <a:pt x="14768" y="9644"/>
                </a:lnTo>
                <a:lnTo>
                  <a:pt x="21600" y="21545"/>
                </a:lnTo>
                <a:lnTo>
                  <a:pt x="21591" y="144"/>
                </a:lnTo>
                <a:close/>
                <a:moveTo>
                  <a:pt x="9" y="198"/>
                </a:moveTo>
                <a:lnTo>
                  <a:pt x="0" y="21600"/>
                </a:lnTo>
                <a:lnTo>
                  <a:pt x="6832" y="9699"/>
                </a:lnTo>
                <a:lnTo>
                  <a:pt x="9" y="198"/>
                </a:lnTo>
                <a:close/>
                <a:moveTo>
                  <a:pt x="8040" y="11347"/>
                </a:moveTo>
                <a:lnTo>
                  <a:pt x="76" y="21559"/>
                </a:lnTo>
                <a:lnTo>
                  <a:pt x="5552" y="21559"/>
                </a:lnTo>
                <a:lnTo>
                  <a:pt x="16010" y="21559"/>
                </a:lnTo>
                <a:lnTo>
                  <a:pt x="21487" y="21559"/>
                </a:lnTo>
                <a:lnTo>
                  <a:pt x="13517" y="11347"/>
                </a:lnTo>
                <a:lnTo>
                  <a:pt x="10779" y="14856"/>
                </a:lnTo>
                <a:lnTo>
                  <a:pt x="8040" y="11347"/>
                </a:lnTo>
                <a:close/>
              </a:path>
            </a:pathLst>
          </a:custGeom>
          <a:ln w="12700">
            <a:solidFill>
              <a:srgbClr val="00C997"/>
            </a:solidFill>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243" name="Shape 243"/>
          <p:cNvSpPr/>
          <p:nvPr/>
        </p:nvSpPr>
        <p:spPr>
          <a:xfrm>
            <a:off x="7645448" y="71929"/>
            <a:ext cx="381075" cy="3810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42193"/>
          </a:solidFill>
          <a:ln w="25400">
            <a:miter lim="400000"/>
          </a:ln>
          <a:extLst>
            <a:ext uri="{C572A759-6A51-4108-AA02-DFA0A04FC94B}">
              <ma14:wrappingTextBoxFlag xmlns:ma14="http://schemas.microsoft.com/office/mac/drawingml/2011/main" val="1"/>
            </a:ext>
          </a:extLst>
        </p:spPr>
        <p:txBody>
          <a:bodyPr lIns="0" tIns="0" rIns="0" bIns="0" anchor="ctr"/>
          <a:lstStyle>
            <a:lvl1pPr>
              <a:defRPr sz="1500"/>
            </a:lvl1pPr>
          </a:lstStyle>
          <a:p>
            <a:pPr lvl="0">
              <a:defRPr sz="1800">
                <a:solidFill>
                  <a:srgbClr val="000000"/>
                </a:solidFill>
              </a:defRPr>
            </a:pPr>
            <a:r>
              <a:rPr sz="1500">
                <a:solidFill>
                  <a:srgbClr val="FFFFFF"/>
                </a:solidFill>
              </a:rPr>
              <a:t>99</a:t>
            </a:r>
          </a:p>
        </p:txBody>
      </p:sp>
      <p:grpSp>
        <p:nvGrpSpPr>
          <p:cNvPr id="247" name="Group 247"/>
          <p:cNvGrpSpPr/>
          <p:nvPr/>
        </p:nvGrpSpPr>
        <p:grpSpPr>
          <a:xfrm>
            <a:off x="221979" y="372731"/>
            <a:ext cx="520701" cy="219738"/>
            <a:chOff x="0" y="0"/>
            <a:chExt cx="520700" cy="219736"/>
          </a:xfrm>
        </p:grpSpPr>
        <p:sp>
          <p:nvSpPr>
            <p:cNvPr id="244" name="Shape 244"/>
            <p:cNvSpPr/>
            <p:nvPr/>
          </p:nvSpPr>
          <p:spPr>
            <a:xfrm flipH="1" flipV="1">
              <a:off x="0" y="0"/>
              <a:ext cx="520701" cy="1"/>
            </a:xfrm>
            <a:prstGeom prst="line">
              <a:avLst/>
            </a:prstGeom>
            <a:noFill/>
            <a:ln w="12700" cap="flat">
              <a:solidFill>
                <a:srgbClr val="FFFFFF"/>
              </a:solidFill>
              <a:prstDash val="solid"/>
              <a:miter lim="400000"/>
            </a:ln>
            <a:effectLst/>
          </p:spPr>
          <p:txBody>
            <a:bodyPr wrap="square" lIns="0" tIns="0" rIns="0" bIns="0" numCol="1" anchor="t">
              <a:noAutofit/>
            </a:bodyPr>
            <a:lstStyle/>
            <a:p>
              <a:pPr lvl="0">
                <a:defRPr sz="3600">
                  <a:effectLst>
                    <a:outerShdw blurRad="38100" dist="12700" dir="5400000" rotWithShape="0">
                      <a:srgbClr val="000000">
                        <a:alpha val="50000"/>
                      </a:srgbClr>
                    </a:outerShdw>
                  </a:effectLst>
                </a:defRPr>
              </a:pPr>
              <a:endParaRPr/>
            </a:p>
          </p:txBody>
        </p:sp>
        <p:sp>
          <p:nvSpPr>
            <p:cNvPr id="245" name="Shape 245"/>
            <p:cNvSpPr/>
            <p:nvPr/>
          </p:nvSpPr>
          <p:spPr>
            <a:xfrm flipH="1" flipV="1">
              <a:off x="0" y="109868"/>
              <a:ext cx="520701" cy="1"/>
            </a:xfrm>
            <a:prstGeom prst="line">
              <a:avLst/>
            </a:prstGeom>
            <a:noFill/>
            <a:ln w="12700" cap="flat">
              <a:solidFill>
                <a:srgbClr val="FFFFFF"/>
              </a:solidFill>
              <a:prstDash val="solid"/>
              <a:miter lim="400000"/>
            </a:ln>
            <a:effectLst/>
          </p:spPr>
          <p:txBody>
            <a:bodyPr wrap="square" lIns="0" tIns="0" rIns="0" bIns="0" numCol="1" anchor="t">
              <a:noAutofit/>
            </a:bodyPr>
            <a:lstStyle/>
            <a:p>
              <a:pPr lvl="0">
                <a:defRPr sz="3600">
                  <a:effectLst>
                    <a:outerShdw blurRad="38100" dist="12700" dir="5400000" rotWithShape="0">
                      <a:srgbClr val="000000">
                        <a:alpha val="50000"/>
                      </a:srgbClr>
                    </a:outerShdw>
                  </a:effectLst>
                </a:defRPr>
              </a:pPr>
              <a:endParaRPr/>
            </a:p>
          </p:txBody>
        </p:sp>
        <p:sp>
          <p:nvSpPr>
            <p:cNvPr id="246" name="Shape 246"/>
            <p:cNvSpPr/>
            <p:nvPr/>
          </p:nvSpPr>
          <p:spPr>
            <a:xfrm flipH="1" flipV="1">
              <a:off x="0" y="219736"/>
              <a:ext cx="520700" cy="1"/>
            </a:xfrm>
            <a:prstGeom prst="line">
              <a:avLst/>
            </a:prstGeom>
            <a:noFill/>
            <a:ln w="12700" cap="flat">
              <a:solidFill>
                <a:srgbClr val="FFFFFF"/>
              </a:solidFill>
              <a:prstDash val="solid"/>
              <a:miter lim="400000"/>
            </a:ln>
            <a:effectLst/>
          </p:spPr>
          <p:txBody>
            <a:bodyPr wrap="square" lIns="0" tIns="0" rIns="0" bIns="0" numCol="1" anchor="t">
              <a:noAutofit/>
            </a:bodyPr>
            <a:lstStyle/>
            <a:p>
              <a:pPr lvl="0">
                <a:defRPr sz="3600">
                  <a:effectLst>
                    <a:outerShdw blurRad="38100" dist="12700" dir="5400000" rotWithShape="0">
                      <a:srgbClr val="000000">
                        <a:alpha val="50000"/>
                      </a:srgbClr>
                    </a:outerShdw>
                  </a:effectLst>
                </a:defRPr>
              </a:pPr>
              <a:endParaRPr/>
            </a:p>
          </p:txBody>
        </p:sp>
      </p:grpSp>
      <p:sp>
        <p:nvSpPr>
          <p:cNvPr id="248" name="Shape 248"/>
          <p:cNvSpPr/>
          <p:nvPr/>
        </p:nvSpPr>
        <p:spPr>
          <a:xfrm>
            <a:off x="2962274" y="-95251"/>
            <a:ext cx="2203451" cy="1155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Oswald "/>
                <a:ea typeface="Oswald "/>
                <a:cs typeface="Oswald "/>
                <a:sym typeface="Oswald "/>
              </a:defRPr>
            </a:lvl1pPr>
          </a:lstStyle>
          <a:p>
            <a:pPr lvl="0">
              <a:defRPr sz="1800">
                <a:solidFill>
                  <a:srgbClr val="000000"/>
                </a:solidFill>
              </a:defRPr>
            </a:pPr>
            <a:r>
              <a:rPr sz="5600">
                <a:solidFill>
                  <a:srgbClr val="FFFFFF"/>
                </a:solidFill>
              </a:rPr>
              <a:t>CROWD</a:t>
            </a:r>
          </a:p>
        </p:txBody>
      </p:sp>
    </p:spTree>
  </p:cSld>
  <p:clrMapOvr>
    <a:masterClrMapping/>
  </p:clrMapOvr>
  <p:transition xmlns:p14="http://schemas.microsoft.com/office/powerpoint/2010/mai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 name="blueblur.png"/>
          <p:cNvPicPr/>
          <p:nvPr/>
        </p:nvPicPr>
        <p:blipFill>
          <a:blip r:embed="rId2">
            <a:extLst/>
          </a:blip>
          <a:stretch>
            <a:fillRect/>
          </a:stretch>
        </p:blipFill>
        <p:spPr>
          <a:xfrm>
            <a:off x="0" y="0"/>
            <a:ext cx="8128000" cy="14427200"/>
          </a:xfrm>
          <a:prstGeom prst="rect">
            <a:avLst/>
          </a:prstGeom>
          <a:ln w="12700">
            <a:miter lim="400000"/>
          </a:ln>
        </p:spPr>
      </p:pic>
      <p:sp>
        <p:nvSpPr>
          <p:cNvPr id="251" name="Shape 251"/>
          <p:cNvSpPr/>
          <p:nvPr/>
        </p:nvSpPr>
        <p:spPr>
          <a:xfrm>
            <a:off x="-152449" y="-152400"/>
            <a:ext cx="8432898" cy="14732000"/>
          </a:xfrm>
          <a:prstGeom prst="rect">
            <a:avLst/>
          </a:prstGeom>
          <a:solidFill>
            <a:srgbClr val="000000">
              <a:alpha val="48418"/>
            </a:srgbClr>
          </a:solidFill>
          <a:ln w="12700">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252" name="Shape 252"/>
          <p:cNvSpPr/>
          <p:nvPr/>
        </p:nvSpPr>
        <p:spPr>
          <a:xfrm>
            <a:off x="-59267" y="-241763"/>
            <a:ext cx="8417455" cy="8912093"/>
          </a:xfrm>
          <a:prstGeom prst="rect">
            <a:avLst/>
          </a:prstGeom>
          <a:solidFill>
            <a:srgbClr val="F3F2F0"/>
          </a:solidFill>
          <a:ln w="25400">
            <a:miter lim="400000"/>
          </a:ln>
          <a:effectLst>
            <a:outerShdw blurRad="355600" dist="50800" rotWithShape="0">
              <a:srgbClr val="000000">
                <a:alpha val="75000"/>
              </a:srgbClr>
            </a:outerShdw>
          </a:effectLst>
        </p:spPr>
        <p:txBody>
          <a:bodyPr lIns="50800" tIns="50800" rIns="50800" bIns="50800" anchor="ctr"/>
          <a:lstStyle/>
          <a:p>
            <a:pPr lvl="0">
              <a:defRPr sz="3600">
                <a:effectLst>
                  <a:outerShdw blurRad="38100" dist="12700" dir="5400000" rotWithShape="0">
                    <a:srgbClr val="000000">
                      <a:alpha val="50000"/>
                    </a:srgbClr>
                  </a:outerShdw>
                </a:effectLst>
              </a:defRPr>
            </a:pPr>
            <a:endParaRPr/>
          </a:p>
        </p:txBody>
      </p:sp>
      <p:sp>
        <p:nvSpPr>
          <p:cNvPr id="253" name="Shape 253"/>
          <p:cNvSpPr/>
          <p:nvPr/>
        </p:nvSpPr>
        <p:spPr>
          <a:xfrm>
            <a:off x="1803400" y="1466910"/>
            <a:ext cx="5697965" cy="829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400">
                <a:solidFill>
                  <a:srgbClr val="424242"/>
                </a:solidFill>
                <a:latin typeface="Helvetica Neue Light"/>
                <a:ea typeface="Helvetica Neue Light"/>
                <a:cs typeface="Helvetica Neue Light"/>
                <a:sym typeface="Helvetica Neue Light"/>
              </a:defRPr>
            </a:lvl1pPr>
          </a:lstStyle>
          <a:p>
            <a:pPr lvl="0">
              <a:defRPr sz="1800">
                <a:solidFill>
                  <a:srgbClr val="000000"/>
                </a:solidFill>
              </a:defRPr>
            </a:pPr>
            <a:r>
              <a:rPr sz="2400">
                <a:solidFill>
                  <a:srgbClr val="424242"/>
                </a:solidFill>
              </a:rPr>
              <a:t>Wayne Saperstein has accepted your request for referral</a:t>
            </a:r>
          </a:p>
        </p:txBody>
      </p:sp>
      <p:sp>
        <p:nvSpPr>
          <p:cNvPr id="254" name="Shape 254"/>
          <p:cNvSpPr/>
          <p:nvPr/>
        </p:nvSpPr>
        <p:spPr>
          <a:xfrm>
            <a:off x="121294" y="1204248"/>
            <a:ext cx="1354685" cy="13546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3"/>
          </a:blipFill>
          <a:ln w="25400">
            <a:solidFill>
              <a:srgbClr val="00E3B9"/>
            </a:solidFill>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255" name="Shape 255"/>
          <p:cNvSpPr/>
          <p:nvPr/>
        </p:nvSpPr>
        <p:spPr>
          <a:xfrm>
            <a:off x="5723466" y="13996951"/>
            <a:ext cx="2769990" cy="381076"/>
          </a:xfrm>
          <a:prstGeom prst="roundRect">
            <a:avLst>
              <a:gd name="adj" fmla="val 49990"/>
            </a:avLst>
          </a:prstGeom>
          <a:gradFill>
            <a:gsLst>
              <a:gs pos="0">
                <a:srgbClr val="000000">
                  <a:alpha val="95000"/>
                </a:srgbClr>
              </a:gs>
              <a:gs pos="1412">
                <a:srgbClr val="212121">
                  <a:alpha val="95000"/>
                </a:srgbClr>
              </a:gs>
              <a:gs pos="5432">
                <a:srgbClr val="424242">
                  <a:alpha val="95000"/>
                </a:srgbClr>
              </a:gs>
              <a:gs pos="5432">
                <a:srgbClr val="212121">
                  <a:alpha val="95000"/>
                </a:srgbClr>
              </a:gs>
              <a:gs pos="100000">
                <a:srgbClr val="000000">
                  <a:alpha val="95000"/>
                </a:srgbClr>
              </a:gs>
            </a:gsLst>
            <a:path>
              <a:fillToRect l="100717" t="52885" r="-717" b="47114"/>
            </a:path>
          </a:gradFill>
          <a:ln w="25400">
            <a:miter lim="400000"/>
          </a:ln>
          <a:effectLst>
            <a:outerShdw blurRad="190500" dist="63500" dir="5400000" rotWithShape="0">
              <a:srgbClr val="000000">
                <a:alpha val="36926"/>
              </a:srgbClr>
            </a:outerShdw>
          </a:effectLst>
        </p:spPr>
        <p:txBody>
          <a:bodyPr lIns="38100" tIns="38100" rIns="38100" bIns="38100" anchor="ctr"/>
          <a:lstStyle/>
          <a:p>
            <a:pPr lvl="0">
              <a:defRPr sz="3600">
                <a:effectLst>
                  <a:outerShdw blurRad="38100" dist="12700" dir="5400000" rotWithShape="0">
                    <a:srgbClr val="000000">
                      <a:alpha val="50000"/>
                    </a:srgbClr>
                  </a:outerShdw>
                </a:effectLst>
              </a:defRPr>
            </a:pPr>
            <a:endParaRPr/>
          </a:p>
        </p:txBody>
      </p:sp>
      <p:sp>
        <p:nvSpPr>
          <p:cNvPr id="256" name="Shape 256"/>
          <p:cNvSpPr/>
          <p:nvPr/>
        </p:nvSpPr>
        <p:spPr>
          <a:xfrm>
            <a:off x="5791636" y="13956959"/>
            <a:ext cx="2334464" cy="46106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400">
                <a:solidFill>
                  <a:srgbClr val="E9503F"/>
                </a:solidFill>
                <a:latin typeface="Helvetica Neue Light"/>
                <a:ea typeface="Helvetica Neue Light"/>
                <a:cs typeface="Helvetica Neue Light"/>
                <a:sym typeface="Helvetica Neue Light"/>
              </a:defRPr>
            </a:lvl1pPr>
          </a:lstStyle>
          <a:p>
            <a:pPr lvl="0">
              <a:defRPr sz="1800">
                <a:solidFill>
                  <a:srgbClr val="000000"/>
                </a:solidFill>
              </a:defRPr>
            </a:pPr>
            <a:r>
              <a:rPr sz="2400">
                <a:solidFill>
                  <a:srgbClr val="E9503F"/>
                </a:solidFill>
              </a:rPr>
              <a:t>CROWD © 2014</a:t>
            </a:r>
          </a:p>
        </p:txBody>
      </p:sp>
      <p:sp>
        <p:nvSpPr>
          <p:cNvPr id="257" name="Shape 257"/>
          <p:cNvSpPr/>
          <p:nvPr/>
        </p:nvSpPr>
        <p:spPr>
          <a:xfrm>
            <a:off x="-474796" y="2689977"/>
            <a:ext cx="9248513" cy="1"/>
          </a:xfrm>
          <a:prstGeom prst="line">
            <a:avLst/>
          </a:prstGeom>
          <a:ln w="12700">
            <a:solidFill>
              <a:srgbClr val="424242"/>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258" name="Shape 258"/>
          <p:cNvSpPr/>
          <p:nvPr/>
        </p:nvSpPr>
        <p:spPr>
          <a:xfrm>
            <a:off x="-474796" y="4689357"/>
            <a:ext cx="9248513" cy="1"/>
          </a:xfrm>
          <a:prstGeom prst="line">
            <a:avLst/>
          </a:prstGeom>
          <a:ln w="12700">
            <a:solidFill>
              <a:srgbClr val="424242"/>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259" name="Shape 259"/>
          <p:cNvSpPr/>
          <p:nvPr/>
        </p:nvSpPr>
        <p:spPr>
          <a:xfrm>
            <a:off x="121294" y="2956327"/>
            <a:ext cx="1354685" cy="13546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3"/>
          </a:blipFill>
          <a:ln w="25400">
            <a:solidFill>
              <a:srgbClr val="00E3B9"/>
            </a:solidFill>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260" name="Shape 260"/>
          <p:cNvSpPr/>
          <p:nvPr/>
        </p:nvSpPr>
        <p:spPr>
          <a:xfrm>
            <a:off x="1803400" y="3028490"/>
            <a:ext cx="5697965" cy="11976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400">
                <a:solidFill>
                  <a:srgbClr val="424242"/>
                </a:solidFill>
                <a:latin typeface="Helvetica Neue Light"/>
                <a:ea typeface="Helvetica Neue Light"/>
                <a:cs typeface="Helvetica Neue Light"/>
                <a:sym typeface="Helvetica Neue Light"/>
              </a:defRPr>
            </a:lvl1pPr>
          </a:lstStyle>
          <a:p>
            <a:pPr lvl="0">
              <a:defRPr sz="1800">
                <a:solidFill>
                  <a:srgbClr val="000000"/>
                </a:solidFill>
              </a:defRPr>
            </a:pPr>
            <a:r>
              <a:rPr sz="2400">
                <a:solidFill>
                  <a:srgbClr val="424242"/>
                </a:solidFill>
              </a:rPr>
              <a:t>Sean Leung has posted a new job IT Infrastructure Consultant at Everbright Holdings LLC, Chicago, IL</a:t>
            </a:r>
          </a:p>
        </p:txBody>
      </p:sp>
      <p:sp>
        <p:nvSpPr>
          <p:cNvPr id="261" name="Shape 261"/>
          <p:cNvSpPr/>
          <p:nvPr/>
        </p:nvSpPr>
        <p:spPr>
          <a:xfrm>
            <a:off x="-474796" y="6685043"/>
            <a:ext cx="9248513" cy="1"/>
          </a:xfrm>
          <a:prstGeom prst="line">
            <a:avLst/>
          </a:prstGeom>
          <a:ln w="12700">
            <a:solidFill>
              <a:srgbClr val="424242"/>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262" name="Shape 262"/>
          <p:cNvSpPr/>
          <p:nvPr/>
        </p:nvSpPr>
        <p:spPr>
          <a:xfrm>
            <a:off x="121294" y="4952014"/>
            <a:ext cx="1354685" cy="13546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3"/>
          </a:blipFill>
          <a:ln w="25400">
            <a:solidFill>
              <a:srgbClr val="00E3B9"/>
            </a:solidFill>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263" name="Shape 263"/>
          <p:cNvSpPr/>
          <p:nvPr/>
        </p:nvSpPr>
        <p:spPr>
          <a:xfrm>
            <a:off x="1803400" y="5399085"/>
            <a:ext cx="5697965" cy="4610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400">
                <a:solidFill>
                  <a:srgbClr val="424242"/>
                </a:solidFill>
                <a:latin typeface="Helvetica Neue Light"/>
                <a:ea typeface="Helvetica Neue Light"/>
                <a:cs typeface="Helvetica Neue Light"/>
                <a:sym typeface="Helvetica Neue Light"/>
              </a:defRPr>
            </a:lvl1pPr>
          </a:lstStyle>
          <a:p>
            <a:pPr lvl="0">
              <a:defRPr sz="1800">
                <a:solidFill>
                  <a:srgbClr val="000000"/>
                </a:solidFill>
              </a:defRPr>
            </a:pPr>
            <a:r>
              <a:rPr sz="2400">
                <a:solidFill>
                  <a:srgbClr val="424242"/>
                </a:solidFill>
              </a:rPr>
              <a:t>Susan Chan has followed you</a:t>
            </a:r>
          </a:p>
        </p:txBody>
      </p:sp>
      <p:sp>
        <p:nvSpPr>
          <p:cNvPr id="264" name="Shape 264"/>
          <p:cNvSpPr/>
          <p:nvPr/>
        </p:nvSpPr>
        <p:spPr>
          <a:xfrm>
            <a:off x="-474796" y="8681248"/>
            <a:ext cx="9248513" cy="1"/>
          </a:xfrm>
          <a:prstGeom prst="line">
            <a:avLst/>
          </a:prstGeom>
          <a:ln w="12700">
            <a:solidFill>
              <a:srgbClr val="424242"/>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265" name="Shape 265"/>
          <p:cNvSpPr/>
          <p:nvPr/>
        </p:nvSpPr>
        <p:spPr>
          <a:xfrm>
            <a:off x="121294" y="6948219"/>
            <a:ext cx="1354685" cy="13546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3"/>
          </a:blipFill>
          <a:ln w="25400">
            <a:solidFill>
              <a:srgbClr val="00E3B9"/>
            </a:solidFill>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266" name="Shape 266"/>
          <p:cNvSpPr/>
          <p:nvPr/>
        </p:nvSpPr>
        <p:spPr>
          <a:xfrm>
            <a:off x="1803400" y="7210881"/>
            <a:ext cx="5697965" cy="829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400">
                <a:solidFill>
                  <a:srgbClr val="424242"/>
                </a:solidFill>
                <a:latin typeface="Helvetica Neue Light"/>
                <a:ea typeface="Helvetica Neue Light"/>
                <a:cs typeface="Helvetica Neue Light"/>
                <a:sym typeface="Helvetica Neue Light"/>
              </a:defRPr>
            </a:lvl1pPr>
          </a:lstStyle>
          <a:p>
            <a:pPr lvl="0">
              <a:defRPr sz="1800">
                <a:solidFill>
                  <a:srgbClr val="000000"/>
                </a:solidFill>
              </a:defRPr>
            </a:pPr>
            <a:r>
              <a:rPr sz="2400">
                <a:solidFill>
                  <a:srgbClr val="424242"/>
                </a:solidFill>
              </a:rPr>
              <a:t>Duncan Stanley has posted a new job Junior Developer at ABC LLC, Chicago, IL</a:t>
            </a:r>
          </a:p>
        </p:txBody>
      </p:sp>
      <p:sp>
        <p:nvSpPr>
          <p:cNvPr id="267" name="Shape 267"/>
          <p:cNvSpPr/>
          <p:nvPr/>
        </p:nvSpPr>
        <p:spPr>
          <a:xfrm>
            <a:off x="-25400" y="-25400"/>
            <a:ext cx="8178800" cy="1016000"/>
          </a:xfrm>
          <a:prstGeom prst="rect">
            <a:avLst/>
          </a:prstGeom>
          <a:solidFill>
            <a:srgbClr val="424242"/>
          </a:solidFill>
          <a:ln w="25400">
            <a:miter lim="400000"/>
          </a:ln>
          <a:effectLst>
            <a:outerShdw blurRad="355600" rotWithShape="0">
              <a:srgbClr val="000000">
                <a:alpha val="75000"/>
              </a:srgbClr>
            </a:outerShdw>
          </a:effectLst>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268" name="Shape 268"/>
          <p:cNvSpPr/>
          <p:nvPr/>
        </p:nvSpPr>
        <p:spPr>
          <a:xfrm>
            <a:off x="7182442" y="264137"/>
            <a:ext cx="624942" cy="431380"/>
          </a:xfrm>
          <a:custGeom>
            <a:avLst/>
            <a:gdLst/>
            <a:ahLst/>
            <a:cxnLst>
              <a:cxn ang="0">
                <a:pos x="wd2" y="hd2"/>
              </a:cxn>
              <a:cxn ang="5400000">
                <a:pos x="wd2" y="hd2"/>
              </a:cxn>
              <a:cxn ang="10800000">
                <a:pos x="wd2" y="hd2"/>
              </a:cxn>
              <a:cxn ang="16200000">
                <a:pos x="wd2" y="hd2"/>
              </a:cxn>
            </a:cxnLst>
            <a:rect l="0" t="0" r="r" b="b"/>
            <a:pathLst>
              <a:path w="21600" h="21600" extrusionOk="0">
                <a:moveTo>
                  <a:pt x="47" y="0"/>
                </a:moveTo>
                <a:lnTo>
                  <a:pt x="10774" y="12250"/>
                </a:lnTo>
                <a:lnTo>
                  <a:pt x="21501" y="0"/>
                </a:lnTo>
                <a:lnTo>
                  <a:pt x="47" y="0"/>
                </a:lnTo>
                <a:close/>
                <a:moveTo>
                  <a:pt x="21591" y="144"/>
                </a:moveTo>
                <a:lnTo>
                  <a:pt x="14768" y="9644"/>
                </a:lnTo>
                <a:lnTo>
                  <a:pt x="21600" y="21545"/>
                </a:lnTo>
                <a:lnTo>
                  <a:pt x="21591" y="144"/>
                </a:lnTo>
                <a:close/>
                <a:moveTo>
                  <a:pt x="9" y="198"/>
                </a:moveTo>
                <a:lnTo>
                  <a:pt x="0" y="21600"/>
                </a:lnTo>
                <a:lnTo>
                  <a:pt x="6832" y="9699"/>
                </a:lnTo>
                <a:lnTo>
                  <a:pt x="9" y="198"/>
                </a:lnTo>
                <a:close/>
                <a:moveTo>
                  <a:pt x="8040" y="11347"/>
                </a:moveTo>
                <a:lnTo>
                  <a:pt x="76" y="21559"/>
                </a:lnTo>
                <a:lnTo>
                  <a:pt x="5552" y="21559"/>
                </a:lnTo>
                <a:lnTo>
                  <a:pt x="16010" y="21559"/>
                </a:lnTo>
                <a:lnTo>
                  <a:pt x="21487" y="21559"/>
                </a:lnTo>
                <a:lnTo>
                  <a:pt x="13517" y="11347"/>
                </a:lnTo>
                <a:lnTo>
                  <a:pt x="10779" y="14856"/>
                </a:lnTo>
                <a:lnTo>
                  <a:pt x="8040" y="11347"/>
                </a:lnTo>
                <a:close/>
              </a:path>
            </a:pathLst>
          </a:custGeom>
          <a:ln w="12700">
            <a:solidFill>
              <a:srgbClr val="00C997"/>
            </a:solidFill>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269" name="Shape 269"/>
          <p:cNvSpPr/>
          <p:nvPr/>
        </p:nvSpPr>
        <p:spPr>
          <a:xfrm>
            <a:off x="7645448" y="71929"/>
            <a:ext cx="381075" cy="3810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42193"/>
          </a:solidFill>
          <a:ln w="25400">
            <a:miter lim="400000"/>
          </a:ln>
          <a:extLst>
            <a:ext uri="{C572A759-6A51-4108-AA02-DFA0A04FC94B}">
              <ma14:wrappingTextBoxFlag xmlns:ma14="http://schemas.microsoft.com/office/mac/drawingml/2011/main" val="1"/>
            </a:ext>
          </a:extLst>
        </p:spPr>
        <p:txBody>
          <a:bodyPr lIns="0" tIns="0" rIns="0" bIns="0" anchor="ctr"/>
          <a:lstStyle>
            <a:lvl1pPr>
              <a:defRPr sz="1500"/>
            </a:lvl1pPr>
          </a:lstStyle>
          <a:p>
            <a:pPr lvl="0">
              <a:defRPr sz="1800">
                <a:solidFill>
                  <a:srgbClr val="000000"/>
                </a:solidFill>
              </a:defRPr>
            </a:pPr>
            <a:r>
              <a:rPr sz="1500">
                <a:solidFill>
                  <a:srgbClr val="FFFFFF"/>
                </a:solidFill>
              </a:rPr>
              <a:t>99</a:t>
            </a:r>
          </a:p>
        </p:txBody>
      </p:sp>
      <p:grpSp>
        <p:nvGrpSpPr>
          <p:cNvPr id="273" name="Group 273"/>
          <p:cNvGrpSpPr/>
          <p:nvPr/>
        </p:nvGrpSpPr>
        <p:grpSpPr>
          <a:xfrm>
            <a:off x="221979" y="372731"/>
            <a:ext cx="520701" cy="219738"/>
            <a:chOff x="0" y="0"/>
            <a:chExt cx="520700" cy="219736"/>
          </a:xfrm>
        </p:grpSpPr>
        <p:sp>
          <p:nvSpPr>
            <p:cNvPr id="270" name="Shape 270"/>
            <p:cNvSpPr/>
            <p:nvPr/>
          </p:nvSpPr>
          <p:spPr>
            <a:xfrm flipH="1" flipV="1">
              <a:off x="0" y="0"/>
              <a:ext cx="520701" cy="1"/>
            </a:xfrm>
            <a:prstGeom prst="line">
              <a:avLst/>
            </a:prstGeom>
            <a:noFill/>
            <a:ln w="12700" cap="flat">
              <a:solidFill>
                <a:srgbClr val="FFFFFF"/>
              </a:solidFill>
              <a:prstDash val="solid"/>
              <a:miter lim="400000"/>
            </a:ln>
            <a:effectLst/>
          </p:spPr>
          <p:txBody>
            <a:bodyPr wrap="square" lIns="0" tIns="0" rIns="0" bIns="0" numCol="1" anchor="t">
              <a:noAutofit/>
            </a:bodyPr>
            <a:lstStyle/>
            <a:p>
              <a:pPr lvl="0">
                <a:defRPr sz="3600">
                  <a:effectLst>
                    <a:outerShdw blurRad="38100" dist="12700" dir="5400000" rotWithShape="0">
                      <a:srgbClr val="000000">
                        <a:alpha val="50000"/>
                      </a:srgbClr>
                    </a:outerShdw>
                  </a:effectLst>
                </a:defRPr>
              </a:pPr>
              <a:endParaRPr/>
            </a:p>
          </p:txBody>
        </p:sp>
        <p:sp>
          <p:nvSpPr>
            <p:cNvPr id="271" name="Shape 271"/>
            <p:cNvSpPr/>
            <p:nvPr/>
          </p:nvSpPr>
          <p:spPr>
            <a:xfrm flipH="1" flipV="1">
              <a:off x="0" y="109868"/>
              <a:ext cx="520701" cy="1"/>
            </a:xfrm>
            <a:prstGeom prst="line">
              <a:avLst/>
            </a:prstGeom>
            <a:noFill/>
            <a:ln w="12700" cap="flat">
              <a:solidFill>
                <a:srgbClr val="FFFFFF"/>
              </a:solidFill>
              <a:prstDash val="solid"/>
              <a:miter lim="400000"/>
            </a:ln>
            <a:effectLst/>
          </p:spPr>
          <p:txBody>
            <a:bodyPr wrap="square" lIns="0" tIns="0" rIns="0" bIns="0" numCol="1" anchor="t">
              <a:noAutofit/>
            </a:bodyPr>
            <a:lstStyle/>
            <a:p>
              <a:pPr lvl="0">
                <a:defRPr sz="3600">
                  <a:effectLst>
                    <a:outerShdw blurRad="38100" dist="12700" dir="5400000" rotWithShape="0">
                      <a:srgbClr val="000000">
                        <a:alpha val="50000"/>
                      </a:srgbClr>
                    </a:outerShdw>
                  </a:effectLst>
                </a:defRPr>
              </a:pPr>
              <a:endParaRPr/>
            </a:p>
          </p:txBody>
        </p:sp>
        <p:sp>
          <p:nvSpPr>
            <p:cNvPr id="272" name="Shape 272"/>
            <p:cNvSpPr/>
            <p:nvPr/>
          </p:nvSpPr>
          <p:spPr>
            <a:xfrm flipH="1" flipV="1">
              <a:off x="0" y="219736"/>
              <a:ext cx="520700" cy="1"/>
            </a:xfrm>
            <a:prstGeom prst="line">
              <a:avLst/>
            </a:prstGeom>
            <a:noFill/>
            <a:ln w="12700" cap="flat">
              <a:solidFill>
                <a:srgbClr val="FFFFFF"/>
              </a:solidFill>
              <a:prstDash val="solid"/>
              <a:miter lim="400000"/>
            </a:ln>
            <a:effectLst/>
          </p:spPr>
          <p:txBody>
            <a:bodyPr wrap="square" lIns="0" tIns="0" rIns="0" bIns="0" numCol="1" anchor="t">
              <a:noAutofit/>
            </a:bodyPr>
            <a:lstStyle/>
            <a:p>
              <a:pPr lvl="0">
                <a:defRPr sz="3600">
                  <a:effectLst>
                    <a:outerShdw blurRad="38100" dist="12700" dir="5400000" rotWithShape="0">
                      <a:srgbClr val="000000">
                        <a:alpha val="50000"/>
                      </a:srgbClr>
                    </a:outerShdw>
                  </a:effectLst>
                </a:defRPr>
              </a:pPr>
              <a:endParaRPr/>
            </a:p>
          </p:txBody>
        </p:sp>
      </p:grpSp>
      <p:sp>
        <p:nvSpPr>
          <p:cNvPr id="274" name="Shape 274"/>
          <p:cNvSpPr/>
          <p:nvPr/>
        </p:nvSpPr>
        <p:spPr>
          <a:xfrm>
            <a:off x="2962274" y="-95251"/>
            <a:ext cx="2203451" cy="1155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Oswald "/>
                <a:ea typeface="Oswald "/>
                <a:cs typeface="Oswald "/>
                <a:sym typeface="Oswald "/>
              </a:defRPr>
            </a:lvl1pPr>
          </a:lstStyle>
          <a:p>
            <a:pPr lvl="0">
              <a:defRPr sz="1800">
                <a:solidFill>
                  <a:srgbClr val="000000"/>
                </a:solidFill>
              </a:defRPr>
            </a:pPr>
            <a:r>
              <a:rPr sz="5600">
                <a:solidFill>
                  <a:srgbClr val="FFFFFF"/>
                </a:solidFill>
              </a:rPr>
              <a:t>CROWD</a:t>
            </a:r>
          </a:p>
        </p:txBody>
      </p:sp>
      <p:sp>
        <p:nvSpPr>
          <p:cNvPr id="275" name="Shape 275"/>
          <p:cNvSpPr/>
          <p:nvPr/>
        </p:nvSpPr>
        <p:spPr>
          <a:xfrm>
            <a:off x="-25401" y="-23320"/>
            <a:ext cx="7391203" cy="14732001"/>
          </a:xfrm>
          <a:prstGeom prst="rect">
            <a:avLst/>
          </a:prstGeom>
          <a:solidFill>
            <a:srgbClr val="424242"/>
          </a:solidFill>
          <a:ln w="25400">
            <a:miter lim="400000"/>
          </a:ln>
          <a:effectLst>
            <a:outerShdw blurRad="63500" dist="76512" dir="14715" rotWithShape="0">
              <a:srgbClr val="000000">
                <a:alpha val="50000"/>
              </a:srgbClr>
            </a:outerShdw>
          </a:effectLst>
        </p:spPr>
        <p:txBody>
          <a:bodyPr lIns="0" tIns="0" rIns="0" bIns="0" anchor="ctr"/>
          <a:lstStyle/>
          <a:p>
            <a:pPr lvl="0" algn="l">
              <a:defRPr sz="3600">
                <a:effectLst>
                  <a:outerShdw blurRad="38100" dist="12700" dir="5400000" rotWithShape="0">
                    <a:srgbClr val="000000">
                      <a:alpha val="50000"/>
                    </a:srgbClr>
                  </a:outerShdw>
                </a:effectLst>
              </a:defRPr>
            </a:pPr>
            <a:endParaRPr/>
          </a:p>
        </p:txBody>
      </p:sp>
      <p:sp>
        <p:nvSpPr>
          <p:cNvPr id="276" name="Shape 276"/>
          <p:cNvSpPr/>
          <p:nvPr/>
        </p:nvSpPr>
        <p:spPr>
          <a:xfrm>
            <a:off x="612361" y="525042"/>
            <a:ext cx="2162280" cy="21622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3"/>
          </a:blipFill>
          <a:ln w="25400">
            <a:solidFill>
              <a:srgbClr val="00E3B9"/>
            </a:solidFill>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277" name="Shape 277"/>
          <p:cNvSpPr/>
          <p:nvPr/>
        </p:nvSpPr>
        <p:spPr>
          <a:xfrm>
            <a:off x="3144418" y="633774"/>
            <a:ext cx="3764128"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600">
                <a:latin typeface="Helvetica Neue Light"/>
                <a:ea typeface="Helvetica Neue Light"/>
                <a:cs typeface="Helvetica Neue Light"/>
                <a:sym typeface="Helvetica Neue Light"/>
              </a:defRPr>
            </a:lvl1pPr>
          </a:lstStyle>
          <a:p>
            <a:pPr lvl="0">
              <a:defRPr sz="1800">
                <a:solidFill>
                  <a:srgbClr val="000000"/>
                </a:solidFill>
              </a:defRPr>
            </a:pPr>
            <a:r>
              <a:rPr sz="3600">
                <a:solidFill>
                  <a:srgbClr val="FFFFFF"/>
                </a:solidFill>
              </a:rPr>
              <a:t>Johnny Appleseed</a:t>
            </a:r>
          </a:p>
        </p:txBody>
      </p:sp>
      <p:sp>
        <p:nvSpPr>
          <p:cNvPr id="278" name="Shape 278"/>
          <p:cNvSpPr/>
          <p:nvPr/>
        </p:nvSpPr>
        <p:spPr>
          <a:xfrm>
            <a:off x="3144418" y="1191502"/>
            <a:ext cx="4168445"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l">
              <a:defRPr sz="1800">
                <a:solidFill>
                  <a:srgbClr val="000000"/>
                </a:solidFill>
              </a:defRPr>
            </a:pPr>
            <a:r>
              <a:rPr sz="2400">
                <a:solidFill>
                  <a:srgbClr val="FFFFFF"/>
                </a:solidFill>
                <a:latin typeface="Helvetica Neue Light"/>
                <a:ea typeface="Helvetica Neue Light"/>
                <a:cs typeface="Helvetica Neue Light"/>
                <a:sym typeface="Helvetica Neue Light"/>
              </a:rPr>
              <a:t>Web Developer at </a:t>
            </a:r>
          </a:p>
          <a:p>
            <a:pPr lvl="0" algn="l">
              <a:defRPr sz="1800">
                <a:solidFill>
                  <a:srgbClr val="000000"/>
                </a:solidFill>
              </a:defRPr>
            </a:pPr>
            <a:r>
              <a:rPr sz="2400">
                <a:solidFill>
                  <a:srgbClr val="FFFFFF"/>
                </a:solidFill>
                <a:latin typeface="Helvetica Neue Light"/>
                <a:ea typeface="Helvetica Neue Light"/>
                <a:cs typeface="Helvetica Neue Light"/>
                <a:sym typeface="Helvetica Neue Light"/>
              </a:rPr>
              <a:t>Web Developer Company, LLC</a:t>
            </a:r>
          </a:p>
        </p:txBody>
      </p:sp>
      <p:sp>
        <p:nvSpPr>
          <p:cNvPr id="279" name="Shape 279"/>
          <p:cNvSpPr/>
          <p:nvPr/>
        </p:nvSpPr>
        <p:spPr>
          <a:xfrm>
            <a:off x="-152449" y="2943627"/>
            <a:ext cx="7517674" cy="647139"/>
          </a:xfrm>
          <a:prstGeom prst="rect">
            <a:avLst/>
          </a:prstGeom>
          <a:solidFill>
            <a:srgbClr val="00E4BA"/>
          </a:solidFill>
          <a:ln w="25400">
            <a:miter lim="400000"/>
          </a:ln>
          <a:extLst>
            <a:ext uri="{C572A759-6A51-4108-AA02-DFA0A04FC94B}">
              <ma14:wrappingTextBoxFlag xmlns:ma14="http://schemas.microsoft.com/office/mac/drawingml/2011/main" val="1"/>
            </a:ext>
          </a:extLst>
        </p:spPr>
        <p:txBody>
          <a:bodyPr lIns="0" tIns="0" rIns="0" bIns="0" anchor="ctr"/>
          <a:lstStyle>
            <a:lvl1pPr>
              <a:defRPr sz="3600">
                <a:latin typeface="Helvetica Neue Thin"/>
                <a:ea typeface="Helvetica Neue Thin"/>
                <a:cs typeface="Helvetica Neue Thin"/>
                <a:sym typeface="Helvetica Neue Thin"/>
              </a:defRPr>
            </a:lvl1pPr>
          </a:lstStyle>
          <a:p>
            <a:pPr lvl="0">
              <a:defRPr sz="1800">
                <a:solidFill>
                  <a:srgbClr val="000000"/>
                </a:solidFill>
              </a:defRPr>
            </a:pPr>
            <a:r>
              <a:rPr sz="3600">
                <a:solidFill>
                  <a:srgbClr val="FFFFFF"/>
                </a:solidFill>
              </a:rPr>
              <a:t>HOME</a:t>
            </a:r>
          </a:p>
        </p:txBody>
      </p:sp>
      <p:grpSp>
        <p:nvGrpSpPr>
          <p:cNvPr id="295" name="Group 295"/>
          <p:cNvGrpSpPr/>
          <p:nvPr/>
        </p:nvGrpSpPr>
        <p:grpSpPr>
          <a:xfrm>
            <a:off x="329097" y="4100740"/>
            <a:ext cx="4529439" cy="4718380"/>
            <a:chOff x="0" y="0"/>
            <a:chExt cx="4529438" cy="4718378"/>
          </a:xfrm>
        </p:grpSpPr>
        <p:sp>
          <p:nvSpPr>
            <p:cNvPr id="280" name="Shape 280"/>
            <p:cNvSpPr/>
            <p:nvPr/>
          </p:nvSpPr>
          <p:spPr>
            <a:xfrm>
              <a:off x="772169" y="0"/>
              <a:ext cx="2568093" cy="6471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3600">
                  <a:latin typeface="Helvetica Neue Thin"/>
                  <a:ea typeface="Helvetica Neue Thin"/>
                  <a:cs typeface="Helvetica Neue Thin"/>
                  <a:sym typeface="Helvetica Neue Thin"/>
                </a:defRPr>
              </a:lvl1pPr>
            </a:lstStyle>
            <a:p>
              <a:pPr lvl="0">
                <a:defRPr sz="1800">
                  <a:solidFill>
                    <a:srgbClr val="000000"/>
                  </a:solidFill>
                </a:defRPr>
              </a:pPr>
              <a:r>
                <a:rPr sz="3600">
                  <a:solidFill>
                    <a:srgbClr val="FFFFFF"/>
                  </a:solidFill>
                </a:rPr>
                <a:t>MY PROFILE</a:t>
              </a:r>
            </a:p>
          </p:txBody>
        </p:sp>
        <p:sp>
          <p:nvSpPr>
            <p:cNvPr id="281" name="Shape 281"/>
            <p:cNvSpPr/>
            <p:nvPr/>
          </p:nvSpPr>
          <p:spPr>
            <a:xfrm>
              <a:off x="772168" y="818062"/>
              <a:ext cx="2414017" cy="6471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3600">
                  <a:latin typeface="Helvetica Neue Thin"/>
                  <a:ea typeface="Helvetica Neue Thin"/>
                  <a:cs typeface="Helvetica Neue Thin"/>
                  <a:sym typeface="Helvetica Neue Thin"/>
                </a:defRPr>
              </a:lvl1pPr>
            </a:lstStyle>
            <a:p>
              <a:pPr lvl="0">
                <a:defRPr sz="1800">
                  <a:solidFill>
                    <a:srgbClr val="000000"/>
                  </a:solidFill>
                </a:defRPr>
              </a:pPr>
              <a:r>
                <a:rPr sz="3600">
                  <a:solidFill>
                    <a:srgbClr val="FFFFFF"/>
                  </a:solidFill>
                </a:rPr>
                <a:t>FIND A JOB</a:t>
              </a:r>
            </a:p>
          </p:txBody>
        </p:sp>
        <p:sp>
          <p:nvSpPr>
            <p:cNvPr id="282" name="Shape 282"/>
            <p:cNvSpPr/>
            <p:nvPr/>
          </p:nvSpPr>
          <p:spPr>
            <a:xfrm>
              <a:off x="772168" y="1636213"/>
              <a:ext cx="3757271" cy="6471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3600">
                  <a:latin typeface="Helvetica Neue Thin"/>
                  <a:ea typeface="Helvetica Neue Thin"/>
                  <a:cs typeface="Helvetica Neue Thin"/>
                  <a:sym typeface="Helvetica Neue Thin"/>
                </a:defRPr>
              </a:lvl1pPr>
            </a:lstStyle>
            <a:p>
              <a:pPr lvl="0">
                <a:defRPr sz="1800">
                  <a:solidFill>
                    <a:srgbClr val="000000"/>
                  </a:solidFill>
                </a:defRPr>
              </a:pPr>
              <a:r>
                <a:rPr sz="3600">
                  <a:solidFill>
                    <a:srgbClr val="FFFFFF"/>
                  </a:solidFill>
                </a:rPr>
                <a:t>FIND CANDIDATES</a:t>
              </a:r>
            </a:p>
          </p:txBody>
        </p:sp>
        <p:sp>
          <p:nvSpPr>
            <p:cNvPr id="283" name="Shape 283"/>
            <p:cNvSpPr/>
            <p:nvPr/>
          </p:nvSpPr>
          <p:spPr>
            <a:xfrm>
              <a:off x="27661" y="840463"/>
              <a:ext cx="607187" cy="549276"/>
            </a:xfrm>
            <a:custGeom>
              <a:avLst/>
              <a:gdLst/>
              <a:ahLst/>
              <a:cxnLst>
                <a:cxn ang="0">
                  <a:pos x="wd2" y="hd2"/>
                </a:cxn>
                <a:cxn ang="5400000">
                  <a:pos x="wd2" y="hd2"/>
                </a:cxn>
                <a:cxn ang="10800000">
                  <a:pos x="wd2" y="hd2"/>
                </a:cxn>
                <a:cxn ang="16200000">
                  <a:pos x="wd2" y="hd2"/>
                </a:cxn>
              </a:cxnLst>
              <a:rect l="0" t="0" r="r" b="b"/>
              <a:pathLst>
                <a:path w="21600" h="21600" extrusionOk="0">
                  <a:moveTo>
                    <a:pt x="10691" y="0"/>
                  </a:moveTo>
                  <a:cubicBezTo>
                    <a:pt x="9357" y="0"/>
                    <a:pt x="8025" y="557"/>
                    <a:pt x="7008" y="1682"/>
                  </a:cubicBezTo>
                  <a:cubicBezTo>
                    <a:pt x="6049" y="2741"/>
                    <a:pt x="5565" y="4116"/>
                    <a:pt x="5509" y="5504"/>
                  </a:cubicBezTo>
                  <a:lnTo>
                    <a:pt x="3683" y="5504"/>
                  </a:lnTo>
                  <a:lnTo>
                    <a:pt x="3683" y="21548"/>
                  </a:lnTo>
                  <a:lnTo>
                    <a:pt x="17917" y="21548"/>
                  </a:lnTo>
                  <a:lnTo>
                    <a:pt x="17917" y="5504"/>
                  </a:lnTo>
                  <a:lnTo>
                    <a:pt x="15880" y="5504"/>
                  </a:lnTo>
                  <a:cubicBezTo>
                    <a:pt x="15824" y="4116"/>
                    <a:pt x="15332" y="2741"/>
                    <a:pt x="14374" y="1682"/>
                  </a:cubicBezTo>
                  <a:cubicBezTo>
                    <a:pt x="13356" y="557"/>
                    <a:pt x="12025" y="0"/>
                    <a:pt x="10691" y="0"/>
                  </a:cubicBezTo>
                  <a:close/>
                  <a:moveTo>
                    <a:pt x="10691" y="2536"/>
                  </a:moveTo>
                  <a:cubicBezTo>
                    <a:pt x="11437" y="2536"/>
                    <a:pt x="12182" y="2847"/>
                    <a:pt x="12751" y="3476"/>
                  </a:cubicBezTo>
                  <a:cubicBezTo>
                    <a:pt x="13259" y="4038"/>
                    <a:pt x="13508" y="4767"/>
                    <a:pt x="13562" y="5504"/>
                  </a:cubicBezTo>
                  <a:lnTo>
                    <a:pt x="7827" y="5504"/>
                  </a:lnTo>
                  <a:cubicBezTo>
                    <a:pt x="7881" y="4767"/>
                    <a:pt x="8122" y="4038"/>
                    <a:pt x="8631" y="3476"/>
                  </a:cubicBezTo>
                  <a:cubicBezTo>
                    <a:pt x="9200" y="2847"/>
                    <a:pt x="9945" y="2536"/>
                    <a:pt x="10691" y="2536"/>
                  </a:cubicBezTo>
                  <a:close/>
                  <a:moveTo>
                    <a:pt x="1022" y="5460"/>
                  </a:moveTo>
                  <a:cubicBezTo>
                    <a:pt x="738" y="5460"/>
                    <a:pt x="483" y="5591"/>
                    <a:pt x="297" y="5797"/>
                  </a:cubicBezTo>
                  <a:cubicBezTo>
                    <a:pt x="110" y="6003"/>
                    <a:pt x="0" y="6285"/>
                    <a:pt x="0" y="6599"/>
                  </a:cubicBezTo>
                  <a:lnTo>
                    <a:pt x="0" y="20461"/>
                  </a:lnTo>
                  <a:cubicBezTo>
                    <a:pt x="0" y="20775"/>
                    <a:pt x="110" y="21058"/>
                    <a:pt x="297" y="21264"/>
                  </a:cubicBezTo>
                  <a:cubicBezTo>
                    <a:pt x="483" y="21469"/>
                    <a:pt x="738" y="21600"/>
                    <a:pt x="1022" y="21600"/>
                  </a:cubicBezTo>
                  <a:lnTo>
                    <a:pt x="2755" y="21600"/>
                  </a:lnTo>
                  <a:lnTo>
                    <a:pt x="2747" y="20461"/>
                  </a:lnTo>
                  <a:lnTo>
                    <a:pt x="2731" y="6599"/>
                  </a:lnTo>
                  <a:lnTo>
                    <a:pt x="2747" y="5460"/>
                  </a:lnTo>
                  <a:lnTo>
                    <a:pt x="1022" y="5460"/>
                  </a:lnTo>
                  <a:close/>
                  <a:moveTo>
                    <a:pt x="18853" y="5460"/>
                  </a:moveTo>
                  <a:lnTo>
                    <a:pt x="18869" y="6599"/>
                  </a:lnTo>
                  <a:lnTo>
                    <a:pt x="18853" y="20461"/>
                  </a:lnTo>
                  <a:lnTo>
                    <a:pt x="18845" y="21600"/>
                  </a:lnTo>
                  <a:lnTo>
                    <a:pt x="20578" y="21600"/>
                  </a:lnTo>
                  <a:cubicBezTo>
                    <a:pt x="20862" y="21600"/>
                    <a:pt x="21117" y="21469"/>
                    <a:pt x="21303" y="21264"/>
                  </a:cubicBezTo>
                  <a:cubicBezTo>
                    <a:pt x="21490" y="21058"/>
                    <a:pt x="21600" y="20775"/>
                    <a:pt x="21600" y="20461"/>
                  </a:cubicBezTo>
                  <a:lnTo>
                    <a:pt x="21600" y="6599"/>
                  </a:lnTo>
                  <a:cubicBezTo>
                    <a:pt x="21600" y="6285"/>
                    <a:pt x="21490" y="6003"/>
                    <a:pt x="21303" y="5797"/>
                  </a:cubicBezTo>
                  <a:cubicBezTo>
                    <a:pt x="21117" y="5591"/>
                    <a:pt x="20862" y="5460"/>
                    <a:pt x="20578" y="5460"/>
                  </a:cubicBezTo>
                  <a:lnTo>
                    <a:pt x="18853" y="5460"/>
                  </a:lnTo>
                  <a:close/>
                </a:path>
              </a:pathLst>
            </a:custGeom>
            <a:noFill/>
            <a:ln w="12700" cap="flat">
              <a:solidFill>
                <a:srgbClr val="00E3B9"/>
              </a:solidFill>
              <a:prstDash val="solid"/>
              <a:miter lim="400000"/>
            </a:ln>
            <a:effectLst/>
          </p:spPr>
          <p:txBody>
            <a:bodyPr wrap="square" lIns="0" tIns="0" rIns="0" bIns="0" numCol="1" anchor="ctr">
              <a:noAutofit/>
            </a:bodyPr>
            <a:lstStyle/>
            <a:p>
              <a:pPr lvl="0">
                <a:defRPr sz="3600">
                  <a:effectLst>
                    <a:outerShdw blurRad="38100" dist="12700" dir="5400000" rotWithShape="0">
                      <a:srgbClr val="000000">
                        <a:alpha val="50000"/>
                      </a:srgbClr>
                    </a:outerShdw>
                  </a:effectLst>
                </a:defRPr>
              </a:pPr>
              <a:endParaRPr/>
            </a:p>
          </p:txBody>
        </p:sp>
        <p:sp>
          <p:nvSpPr>
            <p:cNvPr id="284" name="Shape 284"/>
            <p:cNvSpPr/>
            <p:nvPr/>
          </p:nvSpPr>
          <p:spPr>
            <a:xfrm>
              <a:off x="772168" y="2442292"/>
              <a:ext cx="2533804" cy="6471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3600">
                  <a:latin typeface="Helvetica Neue Thin"/>
                  <a:ea typeface="Helvetica Neue Thin"/>
                  <a:cs typeface="Helvetica Neue Thin"/>
                  <a:sym typeface="Helvetica Neue Thin"/>
                </a:defRPr>
              </a:lvl1pPr>
            </a:lstStyle>
            <a:p>
              <a:pPr lvl="0">
                <a:defRPr sz="1800">
                  <a:solidFill>
                    <a:srgbClr val="000000"/>
                  </a:solidFill>
                </a:defRPr>
              </a:pPr>
              <a:r>
                <a:rPr sz="3600">
                  <a:solidFill>
                    <a:srgbClr val="FFFFFF"/>
                  </a:solidFill>
                </a:rPr>
                <a:t>MY CROWD</a:t>
              </a:r>
            </a:p>
          </p:txBody>
        </p:sp>
        <p:sp>
          <p:nvSpPr>
            <p:cNvPr id="285" name="Shape 285"/>
            <p:cNvSpPr/>
            <p:nvPr/>
          </p:nvSpPr>
          <p:spPr>
            <a:xfrm flipH="1">
              <a:off x="0" y="1724832"/>
              <a:ext cx="662510" cy="469901"/>
            </a:xfrm>
            <a:custGeom>
              <a:avLst/>
              <a:gdLst/>
              <a:ahLst/>
              <a:cxnLst>
                <a:cxn ang="0">
                  <a:pos x="wd2" y="hd2"/>
                </a:cxn>
                <a:cxn ang="5400000">
                  <a:pos x="wd2" y="hd2"/>
                </a:cxn>
                <a:cxn ang="10800000">
                  <a:pos x="wd2" y="hd2"/>
                </a:cxn>
                <a:cxn ang="16200000">
                  <a:pos x="wd2" y="hd2"/>
                </a:cxn>
              </a:cxnLst>
              <a:rect l="0" t="0" r="r" b="b"/>
              <a:pathLst>
                <a:path w="21600" h="21600" extrusionOk="0">
                  <a:moveTo>
                    <a:pt x="20700" y="0"/>
                  </a:moveTo>
                  <a:cubicBezTo>
                    <a:pt x="19800" y="0"/>
                    <a:pt x="900" y="0"/>
                    <a:pt x="900" y="0"/>
                  </a:cubicBezTo>
                  <a:cubicBezTo>
                    <a:pt x="900" y="0"/>
                    <a:pt x="0" y="0"/>
                    <a:pt x="0" y="1271"/>
                  </a:cubicBezTo>
                  <a:cubicBezTo>
                    <a:pt x="0" y="2541"/>
                    <a:pt x="0" y="20329"/>
                    <a:pt x="0" y="20329"/>
                  </a:cubicBezTo>
                  <a:cubicBezTo>
                    <a:pt x="0" y="20329"/>
                    <a:pt x="0" y="21600"/>
                    <a:pt x="900" y="21600"/>
                  </a:cubicBezTo>
                  <a:cubicBezTo>
                    <a:pt x="1800" y="21600"/>
                    <a:pt x="20700" y="21600"/>
                    <a:pt x="20700" y="21600"/>
                  </a:cubicBezTo>
                  <a:cubicBezTo>
                    <a:pt x="20700" y="21600"/>
                    <a:pt x="21600" y="21600"/>
                    <a:pt x="21600" y="20329"/>
                  </a:cubicBezTo>
                  <a:cubicBezTo>
                    <a:pt x="21600" y="19059"/>
                    <a:pt x="21600" y="1271"/>
                    <a:pt x="21600" y="1271"/>
                  </a:cubicBezTo>
                  <a:cubicBezTo>
                    <a:pt x="21600" y="1271"/>
                    <a:pt x="21600" y="0"/>
                    <a:pt x="20700" y="0"/>
                  </a:cubicBezTo>
                  <a:close/>
                  <a:moveTo>
                    <a:pt x="5434" y="3812"/>
                  </a:moveTo>
                  <a:cubicBezTo>
                    <a:pt x="6677" y="3812"/>
                    <a:pt x="7684" y="5234"/>
                    <a:pt x="7684" y="6988"/>
                  </a:cubicBezTo>
                  <a:cubicBezTo>
                    <a:pt x="7684" y="8743"/>
                    <a:pt x="6677" y="10165"/>
                    <a:pt x="5434" y="10165"/>
                  </a:cubicBezTo>
                  <a:cubicBezTo>
                    <a:pt x="4191" y="10165"/>
                    <a:pt x="3184" y="8743"/>
                    <a:pt x="3184" y="6988"/>
                  </a:cubicBezTo>
                  <a:cubicBezTo>
                    <a:pt x="3184" y="5234"/>
                    <a:pt x="4192" y="3812"/>
                    <a:pt x="5434" y="3812"/>
                  </a:cubicBezTo>
                  <a:close/>
                  <a:moveTo>
                    <a:pt x="8152" y="17788"/>
                  </a:moveTo>
                  <a:lnTo>
                    <a:pt x="2300" y="17788"/>
                  </a:lnTo>
                  <a:cubicBezTo>
                    <a:pt x="2300" y="17788"/>
                    <a:pt x="1384" y="11435"/>
                    <a:pt x="5434" y="11435"/>
                  </a:cubicBezTo>
                  <a:cubicBezTo>
                    <a:pt x="9484" y="11435"/>
                    <a:pt x="8152" y="17788"/>
                    <a:pt x="8152" y="17788"/>
                  </a:cubicBezTo>
                  <a:close/>
                  <a:moveTo>
                    <a:pt x="18451" y="17008"/>
                  </a:moveTo>
                  <a:lnTo>
                    <a:pt x="12151" y="17008"/>
                  </a:lnTo>
                  <a:cubicBezTo>
                    <a:pt x="11903" y="17008"/>
                    <a:pt x="11701" y="16722"/>
                    <a:pt x="11701" y="16373"/>
                  </a:cubicBezTo>
                  <a:cubicBezTo>
                    <a:pt x="11701" y="16023"/>
                    <a:pt x="11903" y="15738"/>
                    <a:pt x="12151" y="15738"/>
                  </a:cubicBezTo>
                  <a:lnTo>
                    <a:pt x="18451" y="15738"/>
                  </a:lnTo>
                  <a:cubicBezTo>
                    <a:pt x="18698" y="15738"/>
                    <a:pt x="18901" y="16023"/>
                    <a:pt x="18901" y="16373"/>
                  </a:cubicBezTo>
                  <a:cubicBezTo>
                    <a:pt x="18901" y="16722"/>
                    <a:pt x="18698" y="17008"/>
                    <a:pt x="18451" y="17008"/>
                  </a:cubicBezTo>
                  <a:close/>
                  <a:moveTo>
                    <a:pt x="18451" y="11926"/>
                  </a:moveTo>
                  <a:lnTo>
                    <a:pt x="12151" y="11926"/>
                  </a:lnTo>
                  <a:cubicBezTo>
                    <a:pt x="11903" y="11926"/>
                    <a:pt x="11701" y="11640"/>
                    <a:pt x="11701" y="11291"/>
                  </a:cubicBezTo>
                  <a:cubicBezTo>
                    <a:pt x="11701" y="10941"/>
                    <a:pt x="11903" y="10655"/>
                    <a:pt x="12151" y="10655"/>
                  </a:cubicBezTo>
                  <a:lnTo>
                    <a:pt x="18451" y="10655"/>
                  </a:lnTo>
                  <a:cubicBezTo>
                    <a:pt x="18698" y="10655"/>
                    <a:pt x="18901" y="10941"/>
                    <a:pt x="18901" y="11291"/>
                  </a:cubicBezTo>
                  <a:cubicBezTo>
                    <a:pt x="18901" y="11640"/>
                    <a:pt x="18698" y="11926"/>
                    <a:pt x="18451" y="11926"/>
                  </a:cubicBezTo>
                  <a:close/>
                  <a:moveTo>
                    <a:pt x="18451" y="6843"/>
                  </a:moveTo>
                  <a:lnTo>
                    <a:pt x="12151" y="6843"/>
                  </a:lnTo>
                  <a:cubicBezTo>
                    <a:pt x="11903" y="6843"/>
                    <a:pt x="11701" y="6558"/>
                    <a:pt x="11701" y="6208"/>
                  </a:cubicBezTo>
                  <a:cubicBezTo>
                    <a:pt x="11701" y="5859"/>
                    <a:pt x="11903" y="5573"/>
                    <a:pt x="12151" y="5573"/>
                  </a:cubicBezTo>
                  <a:lnTo>
                    <a:pt x="18451" y="5573"/>
                  </a:lnTo>
                  <a:cubicBezTo>
                    <a:pt x="18698" y="5573"/>
                    <a:pt x="18901" y="5859"/>
                    <a:pt x="18901" y="6208"/>
                  </a:cubicBezTo>
                  <a:cubicBezTo>
                    <a:pt x="18901" y="6558"/>
                    <a:pt x="18698" y="6843"/>
                    <a:pt x="18451" y="6843"/>
                  </a:cubicBezTo>
                  <a:close/>
                </a:path>
              </a:pathLst>
            </a:custGeom>
            <a:noFill/>
            <a:ln w="12700" cap="flat">
              <a:solidFill>
                <a:srgbClr val="00E3B9"/>
              </a:solidFill>
              <a:prstDash val="solid"/>
              <a:miter lim="400000"/>
            </a:ln>
            <a:effectLst/>
          </p:spPr>
          <p:txBody>
            <a:bodyPr wrap="square" lIns="0" tIns="0" rIns="0" bIns="0" numCol="1" anchor="ctr">
              <a:noAutofit/>
            </a:bodyPr>
            <a:lstStyle/>
            <a:p>
              <a:pPr lvl="0"/>
              <a:endParaRPr/>
            </a:p>
          </p:txBody>
        </p:sp>
        <p:sp>
          <p:nvSpPr>
            <p:cNvPr id="286" name="Shape 286"/>
            <p:cNvSpPr/>
            <p:nvPr/>
          </p:nvSpPr>
          <p:spPr>
            <a:xfrm>
              <a:off x="772169" y="3256872"/>
              <a:ext cx="2008480" cy="6471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3600">
                  <a:latin typeface="Helvetica Neue Thin"/>
                  <a:ea typeface="Helvetica Neue Thin"/>
                  <a:cs typeface="Helvetica Neue Thin"/>
                  <a:sym typeface="Helvetica Neue Thin"/>
                </a:defRPr>
              </a:lvl1pPr>
            </a:lstStyle>
            <a:p>
              <a:pPr lvl="0">
                <a:defRPr sz="1800">
                  <a:solidFill>
                    <a:srgbClr val="000000"/>
                  </a:solidFill>
                </a:defRPr>
              </a:pPr>
              <a:r>
                <a:rPr sz="3600">
                  <a:solidFill>
                    <a:srgbClr val="FFFFFF"/>
                  </a:solidFill>
                </a:rPr>
                <a:t>MY JOBS</a:t>
              </a:r>
            </a:p>
          </p:txBody>
        </p:sp>
        <p:sp>
          <p:nvSpPr>
            <p:cNvPr id="287" name="Shape 287"/>
            <p:cNvSpPr/>
            <p:nvPr/>
          </p:nvSpPr>
          <p:spPr>
            <a:xfrm>
              <a:off x="772169" y="4071240"/>
              <a:ext cx="2147469" cy="6471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3600">
                  <a:latin typeface="Helvetica Neue Thin"/>
                  <a:ea typeface="Helvetica Neue Thin"/>
                  <a:cs typeface="Helvetica Neue Thin"/>
                  <a:sym typeface="Helvetica Neue Thin"/>
                </a:defRPr>
              </a:lvl1pPr>
            </a:lstStyle>
            <a:p>
              <a:pPr lvl="0">
                <a:defRPr sz="1800">
                  <a:solidFill>
                    <a:srgbClr val="000000"/>
                  </a:solidFill>
                </a:defRPr>
              </a:pPr>
              <a:r>
                <a:rPr sz="3600">
                  <a:solidFill>
                    <a:srgbClr val="FFFFFF"/>
                  </a:solidFill>
                </a:rPr>
                <a:t>SETTINGS</a:t>
              </a:r>
            </a:p>
          </p:txBody>
        </p:sp>
        <p:sp>
          <p:nvSpPr>
            <p:cNvPr id="288" name="Shape 288"/>
            <p:cNvSpPr/>
            <p:nvPr/>
          </p:nvSpPr>
          <p:spPr>
            <a:xfrm>
              <a:off x="61587" y="2461061"/>
              <a:ext cx="539335" cy="609601"/>
            </a:xfrm>
            <a:custGeom>
              <a:avLst/>
              <a:gdLst/>
              <a:ahLst/>
              <a:cxnLst>
                <a:cxn ang="0">
                  <a:pos x="wd2" y="hd2"/>
                </a:cxn>
                <a:cxn ang="5400000">
                  <a:pos x="wd2" y="hd2"/>
                </a:cxn>
                <a:cxn ang="10800000">
                  <a:pos x="wd2" y="hd2"/>
                </a:cxn>
                <a:cxn ang="16200000">
                  <a:pos x="wd2" y="hd2"/>
                </a:cxn>
              </a:cxnLst>
              <a:rect l="0" t="0" r="r" b="b"/>
              <a:pathLst>
                <a:path w="21600" h="21600" extrusionOk="0">
                  <a:moveTo>
                    <a:pt x="15912" y="6950"/>
                  </a:moveTo>
                  <a:cubicBezTo>
                    <a:pt x="18076" y="6950"/>
                    <a:pt x="19833" y="5395"/>
                    <a:pt x="19833" y="3474"/>
                  </a:cubicBezTo>
                  <a:cubicBezTo>
                    <a:pt x="19833" y="1556"/>
                    <a:pt x="18076" y="0"/>
                    <a:pt x="15912" y="0"/>
                  </a:cubicBezTo>
                  <a:cubicBezTo>
                    <a:pt x="13748" y="0"/>
                    <a:pt x="11993" y="1556"/>
                    <a:pt x="11993" y="3474"/>
                  </a:cubicBezTo>
                  <a:cubicBezTo>
                    <a:pt x="11991" y="5395"/>
                    <a:pt x="13748" y="6950"/>
                    <a:pt x="15912" y="6950"/>
                  </a:cubicBezTo>
                  <a:close/>
                  <a:moveTo>
                    <a:pt x="21591" y="12333"/>
                  </a:moveTo>
                  <a:cubicBezTo>
                    <a:pt x="21489" y="9684"/>
                    <a:pt x="19039" y="7562"/>
                    <a:pt x="16026" y="7562"/>
                  </a:cubicBezTo>
                  <a:cubicBezTo>
                    <a:pt x="14614" y="7562"/>
                    <a:pt x="13327" y="8032"/>
                    <a:pt x="12344" y="8803"/>
                  </a:cubicBezTo>
                  <a:cubicBezTo>
                    <a:pt x="11711" y="7512"/>
                    <a:pt x="10261" y="6609"/>
                    <a:pt x="8571" y="6609"/>
                  </a:cubicBezTo>
                  <a:cubicBezTo>
                    <a:pt x="7499" y="6609"/>
                    <a:pt x="6528" y="6974"/>
                    <a:pt x="5795" y="7570"/>
                  </a:cubicBezTo>
                  <a:cubicBezTo>
                    <a:pt x="5431" y="6488"/>
                    <a:pt x="4302" y="5697"/>
                    <a:pt x="2961" y="5697"/>
                  </a:cubicBezTo>
                  <a:cubicBezTo>
                    <a:pt x="1361" y="5697"/>
                    <a:pt x="59" y="6824"/>
                    <a:pt x="7" y="8230"/>
                  </a:cubicBezTo>
                  <a:lnTo>
                    <a:pt x="0" y="8230"/>
                  </a:lnTo>
                  <a:lnTo>
                    <a:pt x="0" y="13151"/>
                  </a:lnTo>
                  <a:lnTo>
                    <a:pt x="4458" y="13151"/>
                  </a:lnTo>
                  <a:lnTo>
                    <a:pt x="4458" y="16969"/>
                  </a:lnTo>
                  <a:lnTo>
                    <a:pt x="10455" y="16969"/>
                  </a:lnTo>
                  <a:lnTo>
                    <a:pt x="10455" y="21600"/>
                  </a:lnTo>
                  <a:lnTo>
                    <a:pt x="21600" y="21600"/>
                  </a:lnTo>
                  <a:lnTo>
                    <a:pt x="21600" y="12333"/>
                  </a:lnTo>
                  <a:lnTo>
                    <a:pt x="21591" y="12333"/>
                  </a:lnTo>
                  <a:close/>
                  <a:moveTo>
                    <a:pt x="8486" y="6155"/>
                  </a:moveTo>
                  <a:cubicBezTo>
                    <a:pt x="10083" y="6155"/>
                    <a:pt x="11381" y="5008"/>
                    <a:pt x="11381" y="3591"/>
                  </a:cubicBezTo>
                  <a:cubicBezTo>
                    <a:pt x="11381" y="2175"/>
                    <a:pt x="10083" y="1027"/>
                    <a:pt x="8486" y="1027"/>
                  </a:cubicBezTo>
                  <a:cubicBezTo>
                    <a:pt x="6889" y="1027"/>
                    <a:pt x="5594" y="2175"/>
                    <a:pt x="5594" y="3591"/>
                  </a:cubicBezTo>
                  <a:cubicBezTo>
                    <a:pt x="5594" y="5008"/>
                    <a:pt x="6889" y="6155"/>
                    <a:pt x="8486" y="6155"/>
                  </a:cubicBezTo>
                  <a:close/>
                  <a:moveTo>
                    <a:pt x="2900" y="5371"/>
                  </a:moveTo>
                  <a:cubicBezTo>
                    <a:pt x="4050" y="5371"/>
                    <a:pt x="4982" y="4546"/>
                    <a:pt x="4982" y="3526"/>
                  </a:cubicBezTo>
                  <a:cubicBezTo>
                    <a:pt x="4982" y="2506"/>
                    <a:pt x="4050" y="1681"/>
                    <a:pt x="2900" y="1681"/>
                  </a:cubicBezTo>
                  <a:cubicBezTo>
                    <a:pt x="1749" y="1681"/>
                    <a:pt x="817" y="2506"/>
                    <a:pt x="817" y="3526"/>
                  </a:cubicBezTo>
                  <a:cubicBezTo>
                    <a:pt x="817" y="4546"/>
                    <a:pt x="1749" y="5371"/>
                    <a:pt x="2900" y="5371"/>
                  </a:cubicBezTo>
                  <a:close/>
                </a:path>
              </a:pathLst>
            </a:custGeom>
            <a:noFill/>
            <a:ln w="12700" cap="flat">
              <a:solidFill>
                <a:srgbClr val="00E3B9"/>
              </a:solidFill>
              <a:prstDash val="solid"/>
              <a:miter lim="400000"/>
            </a:ln>
            <a:effectLst/>
          </p:spPr>
          <p:txBody>
            <a:bodyPr wrap="square" lIns="0" tIns="0" rIns="0" bIns="0" numCol="1" anchor="ctr">
              <a:noAutofit/>
            </a:bodyPr>
            <a:lstStyle/>
            <a:p>
              <a:pPr lvl="0"/>
              <a:endParaRPr/>
            </a:p>
          </p:txBody>
        </p:sp>
        <p:sp>
          <p:nvSpPr>
            <p:cNvPr id="289" name="Shape 289"/>
            <p:cNvSpPr/>
            <p:nvPr/>
          </p:nvSpPr>
          <p:spPr>
            <a:xfrm>
              <a:off x="57515" y="3306033"/>
              <a:ext cx="547479" cy="546101"/>
            </a:xfrm>
            <a:custGeom>
              <a:avLst/>
              <a:gdLst/>
              <a:ahLst/>
              <a:cxnLst>
                <a:cxn ang="0">
                  <a:pos x="wd2" y="hd2"/>
                </a:cxn>
                <a:cxn ang="5400000">
                  <a:pos x="wd2" y="hd2"/>
                </a:cxn>
                <a:cxn ang="10800000">
                  <a:pos x="wd2" y="hd2"/>
                </a:cxn>
                <a:cxn ang="16200000">
                  <a:pos x="wd2" y="hd2"/>
                </a:cxn>
              </a:cxnLst>
              <a:rect l="0" t="0" r="r" b="b"/>
              <a:pathLst>
                <a:path w="21600" h="18808" extrusionOk="0">
                  <a:moveTo>
                    <a:pt x="10800" y="2317"/>
                  </a:moveTo>
                  <a:cubicBezTo>
                    <a:pt x="6904" y="-2792"/>
                    <a:pt x="0" y="1363"/>
                    <a:pt x="0" y="6928"/>
                  </a:cubicBezTo>
                  <a:cubicBezTo>
                    <a:pt x="0" y="10693"/>
                    <a:pt x="3004" y="13378"/>
                    <a:pt x="5930" y="15402"/>
                  </a:cubicBezTo>
                  <a:cubicBezTo>
                    <a:pt x="8974" y="17506"/>
                    <a:pt x="9826" y="17957"/>
                    <a:pt x="10800" y="18808"/>
                  </a:cubicBezTo>
                  <a:cubicBezTo>
                    <a:pt x="11774" y="17957"/>
                    <a:pt x="12588" y="17461"/>
                    <a:pt x="15670" y="15402"/>
                  </a:cubicBezTo>
                  <a:cubicBezTo>
                    <a:pt x="18640" y="13420"/>
                    <a:pt x="21600" y="10652"/>
                    <a:pt x="21600" y="6887"/>
                  </a:cubicBezTo>
                  <a:cubicBezTo>
                    <a:pt x="21600" y="1363"/>
                    <a:pt x="14696" y="-2791"/>
                    <a:pt x="10800" y="2317"/>
                  </a:cubicBezTo>
                  <a:close/>
                </a:path>
              </a:pathLst>
            </a:custGeom>
            <a:noFill/>
            <a:ln w="12700" cap="flat">
              <a:solidFill>
                <a:srgbClr val="00E3B9"/>
              </a:solidFill>
              <a:prstDash val="solid"/>
              <a:miter lim="400000"/>
            </a:ln>
            <a:effectLst/>
          </p:spPr>
          <p:txBody>
            <a:bodyPr wrap="square" lIns="0" tIns="0" rIns="0" bIns="0" numCol="1" anchor="ctr">
              <a:noAutofit/>
            </a:bodyPr>
            <a:lstStyle/>
            <a:p>
              <a:pPr lvl="0"/>
              <a:endParaRPr/>
            </a:p>
          </p:txBody>
        </p:sp>
        <p:sp>
          <p:nvSpPr>
            <p:cNvPr id="290" name="Shape 290"/>
            <p:cNvSpPr/>
            <p:nvPr/>
          </p:nvSpPr>
          <p:spPr>
            <a:xfrm>
              <a:off x="58204" y="4121759"/>
              <a:ext cx="546101" cy="546101"/>
            </a:xfrm>
            <a:custGeom>
              <a:avLst/>
              <a:gdLst/>
              <a:ahLst/>
              <a:cxnLst>
                <a:cxn ang="0">
                  <a:pos x="wd2" y="hd2"/>
                </a:cxn>
                <a:cxn ang="5400000">
                  <a:pos x="wd2" y="hd2"/>
                </a:cxn>
                <a:cxn ang="10800000">
                  <a:pos x="wd2" y="hd2"/>
                </a:cxn>
                <a:cxn ang="16200000">
                  <a:pos x="wd2" y="hd2"/>
                </a:cxn>
              </a:cxnLst>
              <a:rect l="0" t="0" r="r" b="b"/>
              <a:pathLst>
                <a:path w="21600" h="21600" extrusionOk="0">
                  <a:moveTo>
                    <a:pt x="20770" y="9138"/>
                  </a:moveTo>
                  <a:lnTo>
                    <a:pt x="19774" y="9138"/>
                  </a:lnTo>
                  <a:cubicBezTo>
                    <a:pt x="19317" y="9138"/>
                    <a:pt x="18832" y="8781"/>
                    <a:pt x="18697" y="8344"/>
                  </a:cubicBezTo>
                  <a:lnTo>
                    <a:pt x="18124" y="6952"/>
                  </a:lnTo>
                  <a:cubicBezTo>
                    <a:pt x="17909" y="6551"/>
                    <a:pt x="17997" y="5956"/>
                    <a:pt x="18319" y="5633"/>
                  </a:cubicBezTo>
                  <a:lnTo>
                    <a:pt x="19027" y="4927"/>
                  </a:lnTo>
                  <a:cubicBezTo>
                    <a:pt x="19350" y="4603"/>
                    <a:pt x="19350" y="4074"/>
                    <a:pt x="19027" y="3750"/>
                  </a:cubicBezTo>
                  <a:lnTo>
                    <a:pt x="17849" y="2576"/>
                  </a:lnTo>
                  <a:cubicBezTo>
                    <a:pt x="17528" y="2253"/>
                    <a:pt x="16999" y="2253"/>
                    <a:pt x="16676" y="2576"/>
                  </a:cubicBezTo>
                  <a:lnTo>
                    <a:pt x="15966" y="3283"/>
                  </a:lnTo>
                  <a:cubicBezTo>
                    <a:pt x="15645" y="3606"/>
                    <a:pt x="15049" y="3694"/>
                    <a:pt x="14646" y="3478"/>
                  </a:cubicBezTo>
                  <a:lnTo>
                    <a:pt x="13258" y="2906"/>
                  </a:lnTo>
                  <a:cubicBezTo>
                    <a:pt x="12822" y="2771"/>
                    <a:pt x="12464" y="2286"/>
                    <a:pt x="12464" y="1829"/>
                  </a:cubicBezTo>
                  <a:lnTo>
                    <a:pt x="12464" y="832"/>
                  </a:lnTo>
                  <a:cubicBezTo>
                    <a:pt x="12464" y="375"/>
                    <a:pt x="12090" y="0"/>
                    <a:pt x="11632" y="0"/>
                  </a:cubicBezTo>
                  <a:lnTo>
                    <a:pt x="9970" y="0"/>
                  </a:lnTo>
                  <a:cubicBezTo>
                    <a:pt x="9513" y="0"/>
                    <a:pt x="9139" y="375"/>
                    <a:pt x="9139" y="832"/>
                  </a:cubicBezTo>
                  <a:lnTo>
                    <a:pt x="9139" y="1829"/>
                  </a:lnTo>
                  <a:cubicBezTo>
                    <a:pt x="9139" y="2286"/>
                    <a:pt x="8782" y="2771"/>
                    <a:pt x="8346" y="2906"/>
                  </a:cubicBezTo>
                  <a:lnTo>
                    <a:pt x="6956" y="3478"/>
                  </a:lnTo>
                  <a:cubicBezTo>
                    <a:pt x="6551" y="3694"/>
                    <a:pt x="5959" y="3607"/>
                    <a:pt x="5635" y="3283"/>
                  </a:cubicBezTo>
                  <a:lnTo>
                    <a:pt x="4927" y="2576"/>
                  </a:lnTo>
                  <a:cubicBezTo>
                    <a:pt x="4604" y="2253"/>
                    <a:pt x="4077" y="2253"/>
                    <a:pt x="3753" y="2576"/>
                  </a:cubicBezTo>
                  <a:lnTo>
                    <a:pt x="2578" y="3750"/>
                  </a:lnTo>
                  <a:cubicBezTo>
                    <a:pt x="2253" y="4073"/>
                    <a:pt x="2253" y="4603"/>
                    <a:pt x="2578" y="4926"/>
                  </a:cubicBezTo>
                  <a:lnTo>
                    <a:pt x="3283" y="5633"/>
                  </a:lnTo>
                  <a:cubicBezTo>
                    <a:pt x="3606" y="5956"/>
                    <a:pt x="3696" y="6551"/>
                    <a:pt x="3478" y="6952"/>
                  </a:cubicBezTo>
                  <a:lnTo>
                    <a:pt x="2907" y="8345"/>
                  </a:lnTo>
                  <a:cubicBezTo>
                    <a:pt x="2770" y="8781"/>
                    <a:pt x="2287" y="9139"/>
                    <a:pt x="1830" y="9139"/>
                  </a:cubicBezTo>
                  <a:lnTo>
                    <a:pt x="832" y="9138"/>
                  </a:lnTo>
                  <a:cubicBezTo>
                    <a:pt x="374" y="9138"/>
                    <a:pt x="0" y="9512"/>
                    <a:pt x="0" y="9968"/>
                  </a:cubicBezTo>
                  <a:lnTo>
                    <a:pt x="0" y="11630"/>
                  </a:lnTo>
                  <a:cubicBezTo>
                    <a:pt x="0" y="12086"/>
                    <a:pt x="374" y="12461"/>
                    <a:pt x="832" y="12461"/>
                  </a:cubicBezTo>
                  <a:lnTo>
                    <a:pt x="1830" y="12461"/>
                  </a:lnTo>
                  <a:cubicBezTo>
                    <a:pt x="2287" y="12461"/>
                    <a:pt x="2770" y="12819"/>
                    <a:pt x="2905" y="13255"/>
                  </a:cubicBezTo>
                  <a:lnTo>
                    <a:pt x="3478" y="14647"/>
                  </a:lnTo>
                  <a:cubicBezTo>
                    <a:pt x="3695" y="15049"/>
                    <a:pt x="3607" y="15645"/>
                    <a:pt x="3283" y="15967"/>
                  </a:cubicBezTo>
                  <a:lnTo>
                    <a:pt x="2576" y="16673"/>
                  </a:lnTo>
                  <a:cubicBezTo>
                    <a:pt x="2253" y="16996"/>
                    <a:pt x="2253" y="17525"/>
                    <a:pt x="2576" y="17850"/>
                  </a:cubicBezTo>
                  <a:lnTo>
                    <a:pt x="3753" y="19025"/>
                  </a:lnTo>
                  <a:cubicBezTo>
                    <a:pt x="4076" y="19348"/>
                    <a:pt x="4603" y="19348"/>
                    <a:pt x="4927" y="19025"/>
                  </a:cubicBezTo>
                  <a:lnTo>
                    <a:pt x="5635" y="18319"/>
                  </a:lnTo>
                  <a:cubicBezTo>
                    <a:pt x="5958" y="17996"/>
                    <a:pt x="6551" y="17908"/>
                    <a:pt x="6952" y="18125"/>
                  </a:cubicBezTo>
                  <a:lnTo>
                    <a:pt x="8346" y="18698"/>
                  </a:lnTo>
                  <a:cubicBezTo>
                    <a:pt x="8781" y="18833"/>
                    <a:pt x="9139" y="19318"/>
                    <a:pt x="9139" y="19775"/>
                  </a:cubicBezTo>
                  <a:lnTo>
                    <a:pt x="9139" y="20769"/>
                  </a:lnTo>
                  <a:cubicBezTo>
                    <a:pt x="9139" y="21226"/>
                    <a:pt x="9513" y="21600"/>
                    <a:pt x="9970" y="21600"/>
                  </a:cubicBezTo>
                  <a:lnTo>
                    <a:pt x="11632" y="21600"/>
                  </a:lnTo>
                  <a:cubicBezTo>
                    <a:pt x="12090" y="21600"/>
                    <a:pt x="12464" y="21226"/>
                    <a:pt x="12464" y="20769"/>
                  </a:cubicBezTo>
                  <a:lnTo>
                    <a:pt x="12464" y="19775"/>
                  </a:lnTo>
                  <a:cubicBezTo>
                    <a:pt x="12464" y="19318"/>
                    <a:pt x="12821" y="18833"/>
                    <a:pt x="13258" y="18698"/>
                  </a:cubicBezTo>
                  <a:lnTo>
                    <a:pt x="14651" y="18125"/>
                  </a:lnTo>
                  <a:cubicBezTo>
                    <a:pt x="15052" y="17908"/>
                    <a:pt x="15646" y="17996"/>
                    <a:pt x="15971" y="18319"/>
                  </a:cubicBezTo>
                  <a:lnTo>
                    <a:pt x="16676" y="19025"/>
                  </a:lnTo>
                  <a:cubicBezTo>
                    <a:pt x="16998" y="19348"/>
                    <a:pt x="17527" y="19348"/>
                    <a:pt x="17849" y="19025"/>
                  </a:cubicBezTo>
                  <a:lnTo>
                    <a:pt x="19027" y="17850"/>
                  </a:lnTo>
                  <a:cubicBezTo>
                    <a:pt x="19350" y="17526"/>
                    <a:pt x="19350" y="16997"/>
                    <a:pt x="19027" y="16673"/>
                  </a:cubicBezTo>
                  <a:lnTo>
                    <a:pt x="18319" y="15967"/>
                  </a:lnTo>
                  <a:cubicBezTo>
                    <a:pt x="17998" y="15646"/>
                    <a:pt x="17909" y="15049"/>
                    <a:pt x="18124" y="14647"/>
                  </a:cubicBezTo>
                  <a:lnTo>
                    <a:pt x="18697" y="13255"/>
                  </a:lnTo>
                  <a:cubicBezTo>
                    <a:pt x="18832" y="12820"/>
                    <a:pt x="19320" y="12461"/>
                    <a:pt x="19774" y="12461"/>
                  </a:cubicBezTo>
                  <a:lnTo>
                    <a:pt x="20770" y="12461"/>
                  </a:lnTo>
                  <a:cubicBezTo>
                    <a:pt x="21227" y="12461"/>
                    <a:pt x="21600" y="12088"/>
                    <a:pt x="21600" y="11631"/>
                  </a:cubicBezTo>
                  <a:lnTo>
                    <a:pt x="21600" y="9967"/>
                  </a:lnTo>
                  <a:cubicBezTo>
                    <a:pt x="21600" y="9512"/>
                    <a:pt x="21227" y="9138"/>
                    <a:pt x="20770" y="9138"/>
                  </a:cubicBezTo>
                  <a:close/>
                  <a:moveTo>
                    <a:pt x="14959" y="10799"/>
                  </a:moveTo>
                  <a:cubicBezTo>
                    <a:pt x="14959" y="13094"/>
                    <a:pt x="13098" y="14953"/>
                    <a:pt x="10804" y="14953"/>
                  </a:cubicBezTo>
                  <a:cubicBezTo>
                    <a:pt x="8509" y="14953"/>
                    <a:pt x="6650" y="13094"/>
                    <a:pt x="6650" y="10799"/>
                  </a:cubicBezTo>
                  <a:cubicBezTo>
                    <a:pt x="6650" y="8505"/>
                    <a:pt x="8509" y="6646"/>
                    <a:pt x="10804" y="6646"/>
                  </a:cubicBezTo>
                  <a:cubicBezTo>
                    <a:pt x="13098" y="6645"/>
                    <a:pt x="14959" y="8505"/>
                    <a:pt x="14959" y="10799"/>
                  </a:cubicBezTo>
                  <a:close/>
                </a:path>
              </a:pathLst>
            </a:custGeom>
            <a:noFill/>
            <a:ln w="12700" cap="flat">
              <a:solidFill>
                <a:srgbClr val="00E4BA"/>
              </a:solidFill>
              <a:prstDash val="solid"/>
              <a:miter lim="400000"/>
            </a:ln>
            <a:effectLst/>
          </p:spPr>
          <p:txBody>
            <a:bodyPr wrap="square" lIns="0" tIns="0" rIns="0" bIns="0" numCol="1" anchor="ctr">
              <a:noAutofit/>
            </a:bodyPr>
            <a:lstStyle/>
            <a:p>
              <a:pPr lvl="0">
                <a:defRPr sz="3600">
                  <a:effectLst>
                    <a:outerShdw blurRad="38100" dist="12700" dir="5400000" rotWithShape="0">
                      <a:srgbClr val="000000">
                        <a:alpha val="50000"/>
                      </a:srgbClr>
                    </a:outerShdw>
                  </a:effectLst>
                </a:defRPr>
              </a:pPr>
              <a:endParaRPr/>
            </a:p>
          </p:txBody>
        </p:sp>
        <p:sp>
          <p:nvSpPr>
            <p:cNvPr id="291" name="Shape 291"/>
            <p:cNvSpPr/>
            <p:nvPr/>
          </p:nvSpPr>
          <p:spPr>
            <a:xfrm>
              <a:off x="55237" y="43049"/>
              <a:ext cx="552035" cy="552035"/>
            </a:xfrm>
            <a:prstGeom prst="roundRect">
              <a:avLst>
                <a:gd name="adj" fmla="val 15000"/>
              </a:avLst>
            </a:prstGeom>
            <a:noFill/>
            <a:ln w="12700" cap="flat">
              <a:solidFill>
                <a:srgbClr val="00E4BA"/>
              </a:solidFill>
              <a:prstDash val="solid"/>
              <a:miter lim="400000"/>
            </a:ln>
            <a:effectLst/>
          </p:spPr>
          <p:txBody>
            <a:bodyPr wrap="square" lIns="0" tIns="0" rIns="0" bIns="0" numCol="1" anchor="ctr">
              <a:noAutofit/>
            </a:bodyPr>
            <a:lstStyle/>
            <a:p>
              <a:pPr lvl="0">
                <a:defRPr sz="3600">
                  <a:effectLst>
                    <a:outerShdw blurRad="38100" dist="12700" dir="5400000" rotWithShape="0">
                      <a:srgbClr val="000000">
                        <a:alpha val="50000"/>
                      </a:srgbClr>
                    </a:outerShdw>
                  </a:effectLst>
                </a:defRPr>
              </a:pPr>
              <a:endParaRPr/>
            </a:p>
          </p:txBody>
        </p:sp>
        <p:sp>
          <p:nvSpPr>
            <p:cNvPr id="292" name="Shape 292"/>
            <p:cNvSpPr/>
            <p:nvPr/>
          </p:nvSpPr>
          <p:spPr>
            <a:xfrm>
              <a:off x="137528" y="196082"/>
              <a:ext cx="142978" cy="1429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solidFill>
                <a:srgbClr val="02E0B7"/>
              </a:solidFill>
              <a:prstDash val="solid"/>
              <a:miter lim="400000"/>
            </a:ln>
            <a:effectLst/>
          </p:spPr>
          <p:txBody>
            <a:bodyPr wrap="square" lIns="0" tIns="0" rIns="0" bIns="0" numCol="1" anchor="ctr">
              <a:noAutofit/>
            </a:bodyPr>
            <a:lstStyle/>
            <a:p>
              <a:pPr lvl="0">
                <a:defRPr sz="3600">
                  <a:effectLst>
                    <a:outerShdw blurRad="38100" dist="12700" dir="5400000" rotWithShape="0">
                      <a:srgbClr val="000000">
                        <a:alpha val="50000"/>
                      </a:srgbClr>
                    </a:outerShdw>
                  </a:effectLst>
                </a:defRPr>
              </a:pPr>
              <a:endParaRPr/>
            </a:p>
          </p:txBody>
        </p:sp>
        <p:sp>
          <p:nvSpPr>
            <p:cNvPr id="293" name="Shape 293"/>
            <p:cNvSpPr/>
            <p:nvPr/>
          </p:nvSpPr>
          <p:spPr>
            <a:xfrm>
              <a:off x="382003" y="196082"/>
              <a:ext cx="142978" cy="1429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solidFill>
                <a:srgbClr val="00E4BA"/>
              </a:solidFill>
              <a:prstDash val="solid"/>
              <a:miter lim="400000"/>
            </a:ln>
            <a:effectLst/>
          </p:spPr>
          <p:txBody>
            <a:bodyPr wrap="square" lIns="0" tIns="0" rIns="0" bIns="0" numCol="1" anchor="ctr">
              <a:noAutofit/>
            </a:bodyPr>
            <a:lstStyle/>
            <a:p>
              <a:pPr lvl="0">
                <a:defRPr sz="3600">
                  <a:effectLst>
                    <a:outerShdw blurRad="38100" dist="12700" dir="5400000" rotWithShape="0">
                      <a:srgbClr val="000000">
                        <a:alpha val="50000"/>
                      </a:srgbClr>
                    </a:outerShdw>
                  </a:effectLst>
                </a:defRPr>
              </a:pPr>
              <a:endParaRPr/>
            </a:p>
          </p:txBody>
        </p:sp>
        <p:sp>
          <p:nvSpPr>
            <p:cNvPr id="294" name="Shape 294"/>
            <p:cNvSpPr/>
            <p:nvPr/>
          </p:nvSpPr>
          <p:spPr>
            <a:xfrm>
              <a:off x="127362" y="382353"/>
              <a:ext cx="311995" cy="149135"/>
            </a:xfrm>
            <a:custGeom>
              <a:avLst/>
              <a:gdLst/>
              <a:ahLst/>
              <a:cxnLst>
                <a:cxn ang="0">
                  <a:pos x="wd2" y="hd2"/>
                </a:cxn>
                <a:cxn ang="5400000">
                  <a:pos x="wd2" y="hd2"/>
                </a:cxn>
                <a:cxn ang="10800000">
                  <a:pos x="wd2" y="hd2"/>
                </a:cxn>
                <a:cxn ang="16200000">
                  <a:pos x="wd2" y="hd2"/>
                </a:cxn>
              </a:cxnLst>
              <a:rect l="0" t="0" r="r" b="b"/>
              <a:pathLst>
                <a:path w="21600" h="20631" extrusionOk="0">
                  <a:moveTo>
                    <a:pt x="0" y="0"/>
                  </a:moveTo>
                  <a:cubicBezTo>
                    <a:pt x="2115" y="13104"/>
                    <a:pt x="8451" y="21600"/>
                    <a:pt x="15322" y="20542"/>
                  </a:cubicBezTo>
                  <a:cubicBezTo>
                    <a:pt x="17549" y="20199"/>
                    <a:pt x="19702" y="18792"/>
                    <a:pt x="21600" y="16440"/>
                  </a:cubicBezTo>
                </a:path>
              </a:pathLst>
            </a:custGeom>
            <a:noFill/>
            <a:ln w="12700" cap="flat">
              <a:solidFill>
                <a:srgbClr val="00E3B9"/>
              </a:solidFill>
              <a:prstDash val="solid"/>
              <a:miter lim="400000"/>
            </a:ln>
            <a:effectLst/>
          </p:spPr>
          <p:txBody>
            <a:bodyPr wrap="square" lIns="0" tIns="0" rIns="0" bIns="0" numCol="1" anchor="t">
              <a:noAutofit/>
            </a:bodyPr>
            <a:lstStyle/>
            <a:p>
              <a:pPr lvl="0">
                <a:defRPr sz="3600">
                  <a:effectLst>
                    <a:outerShdw blurRad="38100" dist="12700" dir="5400000" rotWithShape="0">
                      <a:srgbClr val="000000">
                        <a:alpha val="50000"/>
                      </a:srgbClr>
                    </a:outerShdw>
                  </a:effectLst>
                </a:defRPr>
              </a:pPr>
              <a:endParaRPr/>
            </a:p>
          </p:txBody>
        </p:sp>
      </p:grpSp>
    </p:spTree>
  </p:cSld>
  <p:clrMapOvr>
    <a:masterClrMapping/>
  </p:clrMapOvr>
  <p:transition xmlns:p14="http://schemas.microsoft.com/office/powerpoint/2010/mai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Shape 297"/>
          <p:cNvSpPr/>
          <p:nvPr/>
        </p:nvSpPr>
        <p:spPr>
          <a:xfrm>
            <a:off x="-152449" y="8687598"/>
            <a:ext cx="8432898" cy="6173590"/>
          </a:xfrm>
          <a:prstGeom prst="rect">
            <a:avLst/>
          </a:prstGeom>
          <a:solidFill>
            <a:srgbClr val="D6D6D6"/>
          </a:solidFill>
          <a:ln w="25400">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298" name="Shape 298"/>
          <p:cNvSpPr/>
          <p:nvPr/>
        </p:nvSpPr>
        <p:spPr>
          <a:xfrm>
            <a:off x="-59267" y="-241763"/>
            <a:ext cx="8417455" cy="8912093"/>
          </a:xfrm>
          <a:prstGeom prst="rect">
            <a:avLst/>
          </a:prstGeom>
          <a:solidFill>
            <a:srgbClr val="F3F2F0"/>
          </a:solidFill>
          <a:ln w="25400">
            <a:miter lim="400000"/>
          </a:ln>
        </p:spPr>
        <p:txBody>
          <a:bodyPr lIns="50800" tIns="50800" rIns="50800" bIns="50800" anchor="ctr"/>
          <a:lstStyle/>
          <a:p>
            <a:pPr lvl="0">
              <a:defRPr sz="3600">
                <a:effectLst>
                  <a:outerShdw blurRad="38100" dist="12700" dir="5400000" rotWithShape="0">
                    <a:srgbClr val="000000">
                      <a:alpha val="50000"/>
                    </a:srgbClr>
                  </a:outerShdw>
                </a:effectLst>
              </a:defRPr>
            </a:pPr>
            <a:endParaRPr/>
          </a:p>
        </p:txBody>
      </p:sp>
      <p:sp>
        <p:nvSpPr>
          <p:cNvPr id="299" name="Shape 299"/>
          <p:cNvSpPr/>
          <p:nvPr/>
        </p:nvSpPr>
        <p:spPr>
          <a:xfrm>
            <a:off x="-25400" y="-25400"/>
            <a:ext cx="8178800" cy="1016000"/>
          </a:xfrm>
          <a:prstGeom prst="rect">
            <a:avLst/>
          </a:prstGeom>
          <a:solidFill>
            <a:srgbClr val="FEAD9A"/>
          </a:solidFill>
          <a:ln w="25400">
            <a:miter lim="400000"/>
          </a:ln>
          <a:effectLst>
            <a:outerShdw blurRad="355600" rotWithShape="0">
              <a:srgbClr val="000000">
                <a:alpha val="75000"/>
              </a:srgbClr>
            </a:outerShdw>
          </a:effectLst>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300" name="Shape 300"/>
          <p:cNvSpPr/>
          <p:nvPr/>
        </p:nvSpPr>
        <p:spPr>
          <a:xfrm>
            <a:off x="7182442" y="264137"/>
            <a:ext cx="624942" cy="431380"/>
          </a:xfrm>
          <a:custGeom>
            <a:avLst/>
            <a:gdLst/>
            <a:ahLst/>
            <a:cxnLst>
              <a:cxn ang="0">
                <a:pos x="wd2" y="hd2"/>
              </a:cxn>
              <a:cxn ang="5400000">
                <a:pos x="wd2" y="hd2"/>
              </a:cxn>
              <a:cxn ang="10800000">
                <a:pos x="wd2" y="hd2"/>
              </a:cxn>
              <a:cxn ang="16200000">
                <a:pos x="wd2" y="hd2"/>
              </a:cxn>
            </a:cxnLst>
            <a:rect l="0" t="0" r="r" b="b"/>
            <a:pathLst>
              <a:path w="21600" h="21600" extrusionOk="0">
                <a:moveTo>
                  <a:pt x="47" y="0"/>
                </a:moveTo>
                <a:lnTo>
                  <a:pt x="10774" y="12250"/>
                </a:lnTo>
                <a:lnTo>
                  <a:pt x="21501" y="0"/>
                </a:lnTo>
                <a:lnTo>
                  <a:pt x="47" y="0"/>
                </a:lnTo>
                <a:close/>
                <a:moveTo>
                  <a:pt x="21591" y="144"/>
                </a:moveTo>
                <a:lnTo>
                  <a:pt x="14768" y="9644"/>
                </a:lnTo>
                <a:lnTo>
                  <a:pt x="21600" y="21545"/>
                </a:lnTo>
                <a:lnTo>
                  <a:pt x="21591" y="144"/>
                </a:lnTo>
                <a:close/>
                <a:moveTo>
                  <a:pt x="9" y="198"/>
                </a:moveTo>
                <a:lnTo>
                  <a:pt x="0" y="21600"/>
                </a:lnTo>
                <a:lnTo>
                  <a:pt x="6832" y="9699"/>
                </a:lnTo>
                <a:lnTo>
                  <a:pt x="9" y="198"/>
                </a:lnTo>
                <a:close/>
                <a:moveTo>
                  <a:pt x="8040" y="11347"/>
                </a:moveTo>
                <a:lnTo>
                  <a:pt x="76" y="21559"/>
                </a:lnTo>
                <a:lnTo>
                  <a:pt x="5552" y="21559"/>
                </a:lnTo>
                <a:lnTo>
                  <a:pt x="16010" y="21559"/>
                </a:lnTo>
                <a:lnTo>
                  <a:pt x="21487" y="21559"/>
                </a:lnTo>
                <a:lnTo>
                  <a:pt x="13517" y="11347"/>
                </a:lnTo>
                <a:lnTo>
                  <a:pt x="10779" y="14856"/>
                </a:lnTo>
                <a:lnTo>
                  <a:pt x="8040" y="11347"/>
                </a:lnTo>
                <a:close/>
              </a:path>
            </a:pathLst>
          </a:custGeom>
          <a:ln w="12700">
            <a:solidFill>
              <a:srgbClr val="212121"/>
            </a:solidFill>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301" name="Shape 301"/>
          <p:cNvSpPr/>
          <p:nvPr/>
        </p:nvSpPr>
        <p:spPr>
          <a:xfrm>
            <a:off x="7645448" y="71929"/>
            <a:ext cx="381075" cy="3810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CBA6"/>
          </a:solidFill>
          <a:ln w="25400">
            <a:miter lim="400000"/>
          </a:ln>
          <a:extLst>
            <a:ext uri="{C572A759-6A51-4108-AA02-DFA0A04FC94B}">
              <ma14:wrappingTextBoxFlag xmlns:ma14="http://schemas.microsoft.com/office/mac/drawingml/2011/main" val="1"/>
            </a:ext>
          </a:extLst>
        </p:spPr>
        <p:txBody>
          <a:bodyPr lIns="0" tIns="0" rIns="0" bIns="0" anchor="ctr"/>
          <a:lstStyle>
            <a:lvl1pPr>
              <a:defRPr sz="1500"/>
            </a:lvl1pPr>
          </a:lstStyle>
          <a:p>
            <a:pPr lvl="0">
              <a:defRPr sz="1800">
                <a:solidFill>
                  <a:srgbClr val="000000"/>
                </a:solidFill>
              </a:defRPr>
            </a:pPr>
            <a:r>
              <a:rPr sz="1500">
                <a:solidFill>
                  <a:srgbClr val="FFFFFF"/>
                </a:solidFill>
              </a:rPr>
              <a:t>99</a:t>
            </a:r>
          </a:p>
        </p:txBody>
      </p:sp>
      <p:sp>
        <p:nvSpPr>
          <p:cNvPr id="302" name="Shape 302"/>
          <p:cNvSpPr/>
          <p:nvPr/>
        </p:nvSpPr>
        <p:spPr>
          <a:xfrm flipH="1" flipV="1">
            <a:off x="221979" y="372731"/>
            <a:ext cx="520701" cy="1"/>
          </a:xfrm>
          <a:prstGeom prst="line">
            <a:avLst/>
          </a:prstGeom>
          <a:ln w="12700">
            <a:solidFill>
              <a:srgbClr val="212121"/>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303" name="Shape 303"/>
          <p:cNvSpPr/>
          <p:nvPr/>
        </p:nvSpPr>
        <p:spPr>
          <a:xfrm flipH="1" flipV="1">
            <a:off x="221979" y="482599"/>
            <a:ext cx="520701" cy="1"/>
          </a:xfrm>
          <a:prstGeom prst="line">
            <a:avLst/>
          </a:prstGeom>
          <a:ln w="12700">
            <a:solidFill>
              <a:srgbClr val="212121"/>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304" name="Shape 304"/>
          <p:cNvSpPr/>
          <p:nvPr/>
        </p:nvSpPr>
        <p:spPr>
          <a:xfrm flipH="1" flipV="1">
            <a:off x="221979" y="592468"/>
            <a:ext cx="520701" cy="1"/>
          </a:xfrm>
          <a:prstGeom prst="line">
            <a:avLst/>
          </a:prstGeom>
          <a:ln w="12700">
            <a:solidFill>
              <a:srgbClr val="212121"/>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305" name="Shape 305"/>
          <p:cNvSpPr/>
          <p:nvPr/>
        </p:nvSpPr>
        <p:spPr>
          <a:xfrm>
            <a:off x="2962274" y="-95251"/>
            <a:ext cx="2203451" cy="1155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212121"/>
                </a:solidFill>
                <a:latin typeface="Oswald "/>
                <a:ea typeface="Oswald "/>
                <a:cs typeface="Oswald "/>
                <a:sym typeface="Oswald "/>
              </a:defRPr>
            </a:lvl1pPr>
          </a:lstStyle>
          <a:p>
            <a:pPr lvl="0">
              <a:defRPr sz="1800">
                <a:solidFill>
                  <a:srgbClr val="000000"/>
                </a:solidFill>
              </a:defRPr>
            </a:pPr>
            <a:r>
              <a:rPr sz="5600">
                <a:solidFill>
                  <a:srgbClr val="212121"/>
                </a:solidFill>
              </a:rPr>
              <a:t>CROWD</a:t>
            </a:r>
          </a:p>
        </p:txBody>
      </p:sp>
      <p:sp>
        <p:nvSpPr>
          <p:cNvPr id="306" name="Shape 306"/>
          <p:cNvSpPr/>
          <p:nvPr/>
        </p:nvSpPr>
        <p:spPr>
          <a:xfrm>
            <a:off x="1803400" y="1466910"/>
            <a:ext cx="5697965" cy="829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400">
                <a:solidFill>
                  <a:srgbClr val="424242"/>
                </a:solidFill>
                <a:latin typeface="Helvetica Neue Light"/>
                <a:ea typeface="Helvetica Neue Light"/>
                <a:cs typeface="Helvetica Neue Light"/>
                <a:sym typeface="Helvetica Neue Light"/>
              </a:defRPr>
            </a:lvl1pPr>
          </a:lstStyle>
          <a:p>
            <a:pPr lvl="0">
              <a:defRPr sz="1800">
                <a:solidFill>
                  <a:srgbClr val="000000"/>
                </a:solidFill>
              </a:defRPr>
            </a:pPr>
            <a:r>
              <a:rPr sz="2400">
                <a:solidFill>
                  <a:srgbClr val="424242"/>
                </a:solidFill>
              </a:rPr>
              <a:t>Wayne Saperstein has accepted your request for referral</a:t>
            </a:r>
          </a:p>
        </p:txBody>
      </p:sp>
      <p:sp>
        <p:nvSpPr>
          <p:cNvPr id="307" name="Shape 307"/>
          <p:cNvSpPr/>
          <p:nvPr/>
        </p:nvSpPr>
        <p:spPr>
          <a:xfrm>
            <a:off x="121294" y="1204248"/>
            <a:ext cx="1354685" cy="13546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2"/>
          </a:blipFill>
          <a:ln w="25400">
            <a:solidFill>
              <a:srgbClr val="00E3B9"/>
            </a:solidFill>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308" name="Shape 308"/>
          <p:cNvSpPr/>
          <p:nvPr/>
        </p:nvSpPr>
        <p:spPr>
          <a:xfrm>
            <a:off x="5723466" y="13996951"/>
            <a:ext cx="2769990" cy="381076"/>
          </a:xfrm>
          <a:prstGeom prst="roundRect">
            <a:avLst>
              <a:gd name="adj" fmla="val 49990"/>
            </a:avLst>
          </a:prstGeom>
          <a:gradFill>
            <a:gsLst>
              <a:gs pos="0">
                <a:srgbClr val="000000">
                  <a:alpha val="95000"/>
                </a:srgbClr>
              </a:gs>
              <a:gs pos="1412">
                <a:srgbClr val="212121">
                  <a:alpha val="95000"/>
                </a:srgbClr>
              </a:gs>
              <a:gs pos="5432">
                <a:srgbClr val="424242">
                  <a:alpha val="95000"/>
                </a:srgbClr>
              </a:gs>
              <a:gs pos="5432">
                <a:srgbClr val="212121">
                  <a:alpha val="95000"/>
                </a:srgbClr>
              </a:gs>
              <a:gs pos="100000">
                <a:srgbClr val="000000">
                  <a:alpha val="95000"/>
                </a:srgbClr>
              </a:gs>
            </a:gsLst>
            <a:path>
              <a:fillToRect l="100717" t="52885" r="-717" b="47114"/>
            </a:path>
          </a:gradFill>
          <a:ln w="25400">
            <a:miter lim="400000"/>
          </a:ln>
          <a:effectLst>
            <a:outerShdw blurRad="190500" dist="63500" dir="5400000" rotWithShape="0">
              <a:srgbClr val="000000">
                <a:alpha val="36926"/>
              </a:srgbClr>
            </a:outerShdw>
          </a:effectLst>
        </p:spPr>
        <p:txBody>
          <a:bodyPr lIns="38100" tIns="38100" rIns="38100" bIns="38100" anchor="ctr"/>
          <a:lstStyle/>
          <a:p>
            <a:pPr lvl="0">
              <a:defRPr sz="3600">
                <a:effectLst>
                  <a:outerShdw blurRad="38100" dist="12700" dir="5400000" rotWithShape="0">
                    <a:srgbClr val="000000">
                      <a:alpha val="50000"/>
                    </a:srgbClr>
                  </a:outerShdw>
                </a:effectLst>
              </a:defRPr>
            </a:pPr>
            <a:endParaRPr/>
          </a:p>
        </p:txBody>
      </p:sp>
      <p:sp>
        <p:nvSpPr>
          <p:cNvPr id="309" name="Shape 309"/>
          <p:cNvSpPr/>
          <p:nvPr/>
        </p:nvSpPr>
        <p:spPr>
          <a:xfrm>
            <a:off x="5791636" y="13956959"/>
            <a:ext cx="2334464" cy="46106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400">
                <a:solidFill>
                  <a:srgbClr val="E9503F"/>
                </a:solidFill>
                <a:latin typeface="Helvetica Neue Light"/>
                <a:ea typeface="Helvetica Neue Light"/>
                <a:cs typeface="Helvetica Neue Light"/>
                <a:sym typeface="Helvetica Neue Light"/>
              </a:defRPr>
            </a:lvl1pPr>
          </a:lstStyle>
          <a:p>
            <a:pPr lvl="0">
              <a:defRPr sz="1800">
                <a:solidFill>
                  <a:srgbClr val="000000"/>
                </a:solidFill>
              </a:defRPr>
            </a:pPr>
            <a:r>
              <a:rPr sz="2400">
                <a:solidFill>
                  <a:srgbClr val="E9503F"/>
                </a:solidFill>
              </a:rPr>
              <a:t>CROWD © 2014</a:t>
            </a:r>
          </a:p>
        </p:txBody>
      </p:sp>
      <p:sp>
        <p:nvSpPr>
          <p:cNvPr id="310" name="Shape 310"/>
          <p:cNvSpPr/>
          <p:nvPr/>
        </p:nvSpPr>
        <p:spPr>
          <a:xfrm>
            <a:off x="-474796" y="2689977"/>
            <a:ext cx="9248513" cy="1"/>
          </a:xfrm>
          <a:prstGeom prst="line">
            <a:avLst/>
          </a:prstGeom>
          <a:ln w="12700">
            <a:solidFill>
              <a:srgbClr val="424242"/>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311" name="Shape 311"/>
          <p:cNvSpPr/>
          <p:nvPr/>
        </p:nvSpPr>
        <p:spPr>
          <a:xfrm>
            <a:off x="-474796" y="4689357"/>
            <a:ext cx="9248513" cy="1"/>
          </a:xfrm>
          <a:prstGeom prst="line">
            <a:avLst/>
          </a:prstGeom>
          <a:ln w="12700">
            <a:solidFill>
              <a:srgbClr val="424242"/>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312" name="Shape 312"/>
          <p:cNvSpPr/>
          <p:nvPr/>
        </p:nvSpPr>
        <p:spPr>
          <a:xfrm>
            <a:off x="121294" y="2956327"/>
            <a:ext cx="1354685" cy="13546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2"/>
          </a:blipFill>
          <a:ln w="25400">
            <a:solidFill>
              <a:srgbClr val="00E3B9"/>
            </a:solidFill>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313" name="Shape 313"/>
          <p:cNvSpPr/>
          <p:nvPr/>
        </p:nvSpPr>
        <p:spPr>
          <a:xfrm>
            <a:off x="1803400" y="3028490"/>
            <a:ext cx="5697965" cy="11976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400">
                <a:solidFill>
                  <a:srgbClr val="424242"/>
                </a:solidFill>
                <a:latin typeface="Helvetica Neue Light"/>
                <a:ea typeface="Helvetica Neue Light"/>
                <a:cs typeface="Helvetica Neue Light"/>
                <a:sym typeface="Helvetica Neue Light"/>
              </a:defRPr>
            </a:lvl1pPr>
          </a:lstStyle>
          <a:p>
            <a:pPr lvl="0">
              <a:defRPr sz="1800">
                <a:solidFill>
                  <a:srgbClr val="000000"/>
                </a:solidFill>
              </a:defRPr>
            </a:pPr>
            <a:r>
              <a:rPr sz="2400">
                <a:solidFill>
                  <a:srgbClr val="424242"/>
                </a:solidFill>
              </a:rPr>
              <a:t>Sean Leung has posted a new job IT Infrastructure Consultant at Everbright Holdings LLC, Chicago, IL</a:t>
            </a:r>
          </a:p>
        </p:txBody>
      </p:sp>
      <p:sp>
        <p:nvSpPr>
          <p:cNvPr id="314" name="Shape 314"/>
          <p:cNvSpPr/>
          <p:nvPr/>
        </p:nvSpPr>
        <p:spPr>
          <a:xfrm>
            <a:off x="-474796" y="6685043"/>
            <a:ext cx="9248513" cy="1"/>
          </a:xfrm>
          <a:prstGeom prst="line">
            <a:avLst/>
          </a:prstGeom>
          <a:ln w="12700">
            <a:solidFill>
              <a:srgbClr val="424242"/>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315" name="Shape 315"/>
          <p:cNvSpPr/>
          <p:nvPr/>
        </p:nvSpPr>
        <p:spPr>
          <a:xfrm>
            <a:off x="121294" y="4952014"/>
            <a:ext cx="1354685" cy="13546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2"/>
          </a:blipFill>
          <a:ln w="25400">
            <a:solidFill>
              <a:srgbClr val="00E3B9"/>
            </a:solidFill>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316" name="Shape 316"/>
          <p:cNvSpPr/>
          <p:nvPr/>
        </p:nvSpPr>
        <p:spPr>
          <a:xfrm>
            <a:off x="1803400" y="5399085"/>
            <a:ext cx="5697965" cy="4610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400">
                <a:solidFill>
                  <a:srgbClr val="424242"/>
                </a:solidFill>
                <a:latin typeface="Helvetica Neue Light"/>
                <a:ea typeface="Helvetica Neue Light"/>
                <a:cs typeface="Helvetica Neue Light"/>
                <a:sym typeface="Helvetica Neue Light"/>
              </a:defRPr>
            </a:lvl1pPr>
          </a:lstStyle>
          <a:p>
            <a:pPr lvl="0">
              <a:defRPr sz="1800">
                <a:solidFill>
                  <a:srgbClr val="000000"/>
                </a:solidFill>
              </a:defRPr>
            </a:pPr>
            <a:r>
              <a:rPr sz="2400">
                <a:solidFill>
                  <a:srgbClr val="424242"/>
                </a:solidFill>
              </a:rPr>
              <a:t>Susan Chan has followed you</a:t>
            </a:r>
          </a:p>
        </p:txBody>
      </p:sp>
      <p:sp>
        <p:nvSpPr>
          <p:cNvPr id="317" name="Shape 317"/>
          <p:cNvSpPr/>
          <p:nvPr/>
        </p:nvSpPr>
        <p:spPr>
          <a:xfrm>
            <a:off x="-474796" y="8681248"/>
            <a:ext cx="9248513" cy="1"/>
          </a:xfrm>
          <a:prstGeom prst="line">
            <a:avLst/>
          </a:prstGeom>
          <a:ln w="12700">
            <a:solidFill>
              <a:srgbClr val="424242"/>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318" name="Shape 318"/>
          <p:cNvSpPr/>
          <p:nvPr/>
        </p:nvSpPr>
        <p:spPr>
          <a:xfrm>
            <a:off x="121294" y="6948219"/>
            <a:ext cx="1354685" cy="13546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2"/>
          </a:blipFill>
          <a:ln w="25400">
            <a:solidFill>
              <a:srgbClr val="00E3B9"/>
            </a:solidFill>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319" name="Shape 319"/>
          <p:cNvSpPr/>
          <p:nvPr/>
        </p:nvSpPr>
        <p:spPr>
          <a:xfrm>
            <a:off x="1803400" y="7210881"/>
            <a:ext cx="5697965" cy="829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400">
                <a:solidFill>
                  <a:srgbClr val="424242"/>
                </a:solidFill>
                <a:latin typeface="Helvetica Neue Light"/>
                <a:ea typeface="Helvetica Neue Light"/>
                <a:cs typeface="Helvetica Neue Light"/>
                <a:sym typeface="Helvetica Neue Light"/>
              </a:defRPr>
            </a:lvl1pPr>
          </a:lstStyle>
          <a:p>
            <a:pPr lvl="0">
              <a:defRPr sz="1800">
                <a:solidFill>
                  <a:srgbClr val="000000"/>
                </a:solidFill>
              </a:defRPr>
            </a:pPr>
            <a:r>
              <a:rPr sz="2400">
                <a:solidFill>
                  <a:srgbClr val="424242"/>
                </a:solidFill>
              </a:rPr>
              <a:t>Duncan Stanley has posted a new job Junior Developer at ABC LLC, Chicago, IL</a:t>
            </a:r>
          </a:p>
        </p:txBody>
      </p:sp>
    </p:spTree>
  </p:cSld>
  <p:clrMapOvr>
    <a:masterClrMapping/>
  </p:clrMapOvr>
  <p:transition xmlns:p14="http://schemas.microsoft.com/office/powerpoint/2010/mai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1" name="background.png"/>
          <p:cNvPicPr/>
          <p:nvPr/>
        </p:nvPicPr>
        <p:blipFill>
          <a:blip r:embed="rId2">
            <a:extLst/>
          </a:blip>
          <a:stretch>
            <a:fillRect/>
          </a:stretch>
        </p:blipFill>
        <p:spPr>
          <a:xfrm>
            <a:off x="0" y="0"/>
            <a:ext cx="8128000" cy="14427200"/>
          </a:xfrm>
          <a:prstGeom prst="rect">
            <a:avLst/>
          </a:prstGeom>
          <a:ln w="12700">
            <a:miter lim="400000"/>
          </a:ln>
        </p:spPr>
      </p:pic>
      <p:sp>
        <p:nvSpPr>
          <p:cNvPr id="322" name="Shape 322"/>
          <p:cNvSpPr/>
          <p:nvPr/>
        </p:nvSpPr>
        <p:spPr>
          <a:xfrm>
            <a:off x="-25400" y="-25400"/>
            <a:ext cx="8178800" cy="1016000"/>
          </a:xfrm>
          <a:prstGeom prst="rect">
            <a:avLst/>
          </a:prstGeom>
          <a:solidFill>
            <a:srgbClr val="424242"/>
          </a:solidFill>
          <a:ln w="25400">
            <a:miter lim="400000"/>
          </a:ln>
          <a:effectLst>
            <a:outerShdw blurRad="355600" rotWithShape="0">
              <a:srgbClr val="000000">
                <a:alpha val="75000"/>
              </a:srgbClr>
            </a:outerShdw>
          </a:effectLst>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323" name="Shape 323"/>
          <p:cNvSpPr/>
          <p:nvPr/>
        </p:nvSpPr>
        <p:spPr>
          <a:xfrm>
            <a:off x="7182442" y="264137"/>
            <a:ext cx="624942" cy="431380"/>
          </a:xfrm>
          <a:custGeom>
            <a:avLst/>
            <a:gdLst/>
            <a:ahLst/>
            <a:cxnLst>
              <a:cxn ang="0">
                <a:pos x="wd2" y="hd2"/>
              </a:cxn>
              <a:cxn ang="5400000">
                <a:pos x="wd2" y="hd2"/>
              </a:cxn>
              <a:cxn ang="10800000">
                <a:pos x="wd2" y="hd2"/>
              </a:cxn>
              <a:cxn ang="16200000">
                <a:pos x="wd2" y="hd2"/>
              </a:cxn>
            </a:cxnLst>
            <a:rect l="0" t="0" r="r" b="b"/>
            <a:pathLst>
              <a:path w="21600" h="21600" extrusionOk="0">
                <a:moveTo>
                  <a:pt x="47" y="0"/>
                </a:moveTo>
                <a:lnTo>
                  <a:pt x="10774" y="12250"/>
                </a:lnTo>
                <a:lnTo>
                  <a:pt x="21501" y="0"/>
                </a:lnTo>
                <a:lnTo>
                  <a:pt x="47" y="0"/>
                </a:lnTo>
                <a:close/>
                <a:moveTo>
                  <a:pt x="21591" y="144"/>
                </a:moveTo>
                <a:lnTo>
                  <a:pt x="14768" y="9644"/>
                </a:lnTo>
                <a:lnTo>
                  <a:pt x="21600" y="21545"/>
                </a:lnTo>
                <a:lnTo>
                  <a:pt x="21591" y="144"/>
                </a:lnTo>
                <a:close/>
                <a:moveTo>
                  <a:pt x="9" y="198"/>
                </a:moveTo>
                <a:lnTo>
                  <a:pt x="0" y="21600"/>
                </a:lnTo>
                <a:lnTo>
                  <a:pt x="6832" y="9699"/>
                </a:lnTo>
                <a:lnTo>
                  <a:pt x="9" y="198"/>
                </a:lnTo>
                <a:close/>
                <a:moveTo>
                  <a:pt x="8040" y="11347"/>
                </a:moveTo>
                <a:lnTo>
                  <a:pt x="76" y="21559"/>
                </a:lnTo>
                <a:lnTo>
                  <a:pt x="5552" y="21559"/>
                </a:lnTo>
                <a:lnTo>
                  <a:pt x="16010" y="21559"/>
                </a:lnTo>
                <a:lnTo>
                  <a:pt x="21487" y="21559"/>
                </a:lnTo>
                <a:lnTo>
                  <a:pt x="13517" y="11347"/>
                </a:lnTo>
                <a:lnTo>
                  <a:pt x="10779" y="14856"/>
                </a:lnTo>
                <a:lnTo>
                  <a:pt x="8040" y="11347"/>
                </a:lnTo>
                <a:close/>
              </a:path>
            </a:pathLst>
          </a:custGeom>
          <a:ln w="12700">
            <a:solidFill>
              <a:srgbClr val="00C997"/>
            </a:solidFill>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324" name="Shape 324"/>
          <p:cNvSpPr/>
          <p:nvPr/>
        </p:nvSpPr>
        <p:spPr>
          <a:xfrm>
            <a:off x="7645448" y="71929"/>
            <a:ext cx="381075" cy="3810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42193"/>
          </a:solidFill>
          <a:ln w="25400">
            <a:miter lim="400000"/>
          </a:ln>
          <a:extLst>
            <a:ext uri="{C572A759-6A51-4108-AA02-DFA0A04FC94B}">
              <ma14:wrappingTextBoxFlag xmlns:ma14="http://schemas.microsoft.com/office/mac/drawingml/2011/main" val="1"/>
            </a:ext>
          </a:extLst>
        </p:spPr>
        <p:txBody>
          <a:bodyPr lIns="0" tIns="0" rIns="0" bIns="0" anchor="ctr"/>
          <a:lstStyle>
            <a:lvl1pPr>
              <a:defRPr sz="1500"/>
            </a:lvl1pPr>
          </a:lstStyle>
          <a:p>
            <a:pPr lvl="0">
              <a:defRPr sz="1800">
                <a:solidFill>
                  <a:srgbClr val="000000"/>
                </a:solidFill>
              </a:defRPr>
            </a:pPr>
            <a:r>
              <a:rPr sz="1500">
                <a:solidFill>
                  <a:srgbClr val="FFFFFF"/>
                </a:solidFill>
              </a:rPr>
              <a:t>99</a:t>
            </a:r>
          </a:p>
        </p:txBody>
      </p:sp>
      <p:grpSp>
        <p:nvGrpSpPr>
          <p:cNvPr id="328" name="Group 328"/>
          <p:cNvGrpSpPr/>
          <p:nvPr/>
        </p:nvGrpSpPr>
        <p:grpSpPr>
          <a:xfrm>
            <a:off x="221979" y="372731"/>
            <a:ext cx="520701" cy="219738"/>
            <a:chOff x="0" y="0"/>
            <a:chExt cx="520700" cy="219736"/>
          </a:xfrm>
        </p:grpSpPr>
        <p:sp>
          <p:nvSpPr>
            <p:cNvPr id="325" name="Shape 325"/>
            <p:cNvSpPr/>
            <p:nvPr/>
          </p:nvSpPr>
          <p:spPr>
            <a:xfrm flipH="1" flipV="1">
              <a:off x="0" y="0"/>
              <a:ext cx="520701" cy="1"/>
            </a:xfrm>
            <a:prstGeom prst="line">
              <a:avLst/>
            </a:prstGeom>
            <a:noFill/>
            <a:ln w="12700" cap="flat">
              <a:solidFill>
                <a:srgbClr val="FFFFFF"/>
              </a:solidFill>
              <a:prstDash val="solid"/>
              <a:miter lim="400000"/>
            </a:ln>
            <a:effectLst/>
          </p:spPr>
          <p:txBody>
            <a:bodyPr wrap="square" lIns="0" tIns="0" rIns="0" bIns="0" numCol="1" anchor="t">
              <a:noAutofit/>
            </a:bodyPr>
            <a:lstStyle/>
            <a:p>
              <a:pPr lvl="0">
                <a:defRPr sz="3600">
                  <a:effectLst>
                    <a:outerShdw blurRad="38100" dist="12700" dir="5400000" rotWithShape="0">
                      <a:srgbClr val="000000">
                        <a:alpha val="50000"/>
                      </a:srgbClr>
                    </a:outerShdw>
                  </a:effectLst>
                </a:defRPr>
              </a:pPr>
              <a:endParaRPr/>
            </a:p>
          </p:txBody>
        </p:sp>
        <p:sp>
          <p:nvSpPr>
            <p:cNvPr id="326" name="Shape 326"/>
            <p:cNvSpPr/>
            <p:nvPr/>
          </p:nvSpPr>
          <p:spPr>
            <a:xfrm flipH="1" flipV="1">
              <a:off x="0" y="109868"/>
              <a:ext cx="520701" cy="1"/>
            </a:xfrm>
            <a:prstGeom prst="line">
              <a:avLst/>
            </a:prstGeom>
            <a:noFill/>
            <a:ln w="12700" cap="flat">
              <a:solidFill>
                <a:srgbClr val="FFFFFF"/>
              </a:solidFill>
              <a:prstDash val="solid"/>
              <a:miter lim="400000"/>
            </a:ln>
            <a:effectLst/>
          </p:spPr>
          <p:txBody>
            <a:bodyPr wrap="square" lIns="0" tIns="0" rIns="0" bIns="0" numCol="1" anchor="t">
              <a:noAutofit/>
            </a:bodyPr>
            <a:lstStyle/>
            <a:p>
              <a:pPr lvl="0">
                <a:defRPr sz="3600">
                  <a:effectLst>
                    <a:outerShdw blurRad="38100" dist="12700" dir="5400000" rotWithShape="0">
                      <a:srgbClr val="000000">
                        <a:alpha val="50000"/>
                      </a:srgbClr>
                    </a:outerShdw>
                  </a:effectLst>
                </a:defRPr>
              </a:pPr>
              <a:endParaRPr/>
            </a:p>
          </p:txBody>
        </p:sp>
        <p:sp>
          <p:nvSpPr>
            <p:cNvPr id="327" name="Shape 327"/>
            <p:cNvSpPr/>
            <p:nvPr/>
          </p:nvSpPr>
          <p:spPr>
            <a:xfrm flipH="1" flipV="1">
              <a:off x="0" y="219736"/>
              <a:ext cx="520700" cy="1"/>
            </a:xfrm>
            <a:prstGeom prst="line">
              <a:avLst/>
            </a:prstGeom>
            <a:noFill/>
            <a:ln w="12700" cap="flat">
              <a:solidFill>
                <a:srgbClr val="FFFFFF"/>
              </a:solidFill>
              <a:prstDash val="solid"/>
              <a:miter lim="400000"/>
            </a:ln>
            <a:effectLst/>
          </p:spPr>
          <p:txBody>
            <a:bodyPr wrap="square" lIns="0" tIns="0" rIns="0" bIns="0" numCol="1" anchor="t">
              <a:noAutofit/>
            </a:bodyPr>
            <a:lstStyle/>
            <a:p>
              <a:pPr lvl="0">
                <a:defRPr sz="3600">
                  <a:effectLst>
                    <a:outerShdw blurRad="38100" dist="12700" dir="5400000" rotWithShape="0">
                      <a:srgbClr val="000000">
                        <a:alpha val="50000"/>
                      </a:srgbClr>
                    </a:outerShdw>
                  </a:effectLst>
                </a:defRPr>
              </a:pPr>
              <a:endParaRPr/>
            </a:p>
          </p:txBody>
        </p:sp>
      </p:grpSp>
      <p:sp>
        <p:nvSpPr>
          <p:cNvPr id="329" name="Shape 329"/>
          <p:cNvSpPr/>
          <p:nvPr/>
        </p:nvSpPr>
        <p:spPr>
          <a:xfrm>
            <a:off x="257869" y="1164734"/>
            <a:ext cx="7612262" cy="1992512"/>
          </a:xfrm>
          <a:prstGeom prst="roundRect">
            <a:avLst>
              <a:gd name="adj" fmla="val 16137"/>
            </a:avLst>
          </a:prstGeom>
          <a:gradFill>
            <a:gsLst>
              <a:gs pos="0">
                <a:srgbClr val="000000">
                  <a:alpha val="95000"/>
                </a:srgbClr>
              </a:gs>
              <a:gs pos="1412">
                <a:srgbClr val="212121">
                  <a:alpha val="95000"/>
                </a:srgbClr>
              </a:gs>
              <a:gs pos="5432">
                <a:srgbClr val="424242">
                  <a:alpha val="95000"/>
                </a:srgbClr>
              </a:gs>
              <a:gs pos="5432">
                <a:srgbClr val="212121">
                  <a:alpha val="95000"/>
                </a:srgbClr>
              </a:gs>
              <a:gs pos="100000">
                <a:srgbClr val="000000">
                  <a:alpha val="95000"/>
                </a:srgbClr>
              </a:gs>
            </a:gsLst>
            <a:path>
              <a:fillToRect l="100717" t="52885" r="-717" b="47114"/>
            </a:path>
          </a:gradFill>
          <a:ln w="25400">
            <a:miter lim="400000"/>
          </a:ln>
          <a:effectLst>
            <a:outerShdw blurRad="190500" dist="63500" dir="5400000" rotWithShape="0">
              <a:srgbClr val="000000">
                <a:alpha val="36926"/>
              </a:srgbClr>
            </a:outerShdw>
          </a:effectLst>
        </p:spPr>
        <p:txBody>
          <a:bodyPr lIns="38100" tIns="38100" rIns="38100" bIns="38100" anchor="ctr"/>
          <a:lstStyle/>
          <a:p>
            <a:pPr lvl="0">
              <a:defRPr sz="3600">
                <a:effectLst>
                  <a:outerShdw blurRad="38100" dist="12700" dir="5400000" rotWithShape="0">
                    <a:srgbClr val="000000">
                      <a:alpha val="50000"/>
                    </a:srgbClr>
                  </a:outerShdw>
                </a:effectLst>
              </a:defRPr>
            </a:pPr>
            <a:endParaRPr/>
          </a:p>
        </p:txBody>
      </p:sp>
      <p:sp>
        <p:nvSpPr>
          <p:cNvPr id="330" name="Shape 330"/>
          <p:cNvSpPr/>
          <p:nvPr/>
        </p:nvSpPr>
        <p:spPr>
          <a:xfrm>
            <a:off x="2962274" y="-95251"/>
            <a:ext cx="2203451" cy="1155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Oswald "/>
                <a:ea typeface="Oswald "/>
                <a:cs typeface="Oswald "/>
                <a:sym typeface="Oswald "/>
              </a:defRPr>
            </a:lvl1pPr>
          </a:lstStyle>
          <a:p>
            <a:pPr lvl="0">
              <a:defRPr sz="1800">
                <a:solidFill>
                  <a:srgbClr val="000000"/>
                </a:solidFill>
              </a:defRPr>
            </a:pPr>
            <a:r>
              <a:rPr sz="5600">
                <a:solidFill>
                  <a:srgbClr val="FFFFFF"/>
                </a:solidFill>
              </a:rPr>
              <a:t>CROWD</a:t>
            </a:r>
          </a:p>
        </p:txBody>
      </p:sp>
      <p:sp>
        <p:nvSpPr>
          <p:cNvPr id="331" name="Shape 331"/>
          <p:cNvSpPr/>
          <p:nvPr/>
        </p:nvSpPr>
        <p:spPr>
          <a:xfrm>
            <a:off x="1752600" y="1746310"/>
            <a:ext cx="5697965" cy="829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400">
                <a:latin typeface="Helvetica Neue Light"/>
                <a:ea typeface="Helvetica Neue Light"/>
                <a:cs typeface="Helvetica Neue Light"/>
                <a:sym typeface="Helvetica Neue Light"/>
              </a:defRPr>
            </a:lvl1pPr>
          </a:lstStyle>
          <a:p>
            <a:pPr lvl="0">
              <a:defRPr sz="1800">
                <a:solidFill>
                  <a:srgbClr val="000000"/>
                </a:solidFill>
              </a:defRPr>
            </a:pPr>
            <a:r>
              <a:rPr sz="2400">
                <a:solidFill>
                  <a:srgbClr val="FFFFFF"/>
                </a:solidFill>
              </a:rPr>
              <a:t>Wayne Saperstein has accepted your request for referral</a:t>
            </a:r>
          </a:p>
        </p:txBody>
      </p:sp>
      <p:sp>
        <p:nvSpPr>
          <p:cNvPr id="332" name="Shape 332"/>
          <p:cNvSpPr/>
          <p:nvPr/>
        </p:nvSpPr>
        <p:spPr>
          <a:xfrm>
            <a:off x="523461" y="1665689"/>
            <a:ext cx="990601" cy="990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3"/>
          </a:blipFill>
          <a:ln w="25400">
            <a:solidFill>
              <a:srgbClr val="FFFFFF"/>
            </a:solidFill>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333" name="Shape 333"/>
          <p:cNvSpPr/>
          <p:nvPr/>
        </p:nvSpPr>
        <p:spPr>
          <a:xfrm flipV="1">
            <a:off x="1639689" y="1164734"/>
            <a:ext cx="1" cy="1992512"/>
          </a:xfrm>
          <a:prstGeom prst="line">
            <a:avLst/>
          </a:prstGeom>
          <a:ln w="12700">
            <a:solidFill>
              <a:srgbClr val="282C2C"/>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334" name="Shape 334"/>
          <p:cNvSpPr/>
          <p:nvPr/>
        </p:nvSpPr>
        <p:spPr>
          <a:xfrm flipV="1">
            <a:off x="1620639" y="1164734"/>
            <a:ext cx="1" cy="1992512"/>
          </a:xfrm>
          <a:prstGeom prst="line">
            <a:avLst/>
          </a:prstGeom>
          <a:ln w="12700">
            <a:solidFill>
              <a:srgbClr val="363A3B"/>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335" name="Shape 335"/>
          <p:cNvSpPr/>
          <p:nvPr/>
        </p:nvSpPr>
        <p:spPr>
          <a:xfrm flipV="1">
            <a:off x="1652389" y="1164734"/>
            <a:ext cx="1" cy="1992512"/>
          </a:xfrm>
          <a:prstGeom prst="line">
            <a:avLst/>
          </a:prstGeom>
          <a:ln w="12700">
            <a:solidFill>
              <a:srgbClr val="525858"/>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336" name="Shape 336"/>
          <p:cNvSpPr/>
          <p:nvPr/>
        </p:nvSpPr>
        <p:spPr>
          <a:xfrm>
            <a:off x="331894" y="1220806"/>
            <a:ext cx="300871" cy="319666"/>
          </a:xfrm>
          <a:custGeom>
            <a:avLst/>
            <a:gdLst/>
            <a:ahLst/>
            <a:cxnLst>
              <a:cxn ang="0">
                <a:pos x="wd2" y="hd2"/>
              </a:cxn>
              <a:cxn ang="5400000">
                <a:pos x="wd2" y="hd2"/>
              </a:cxn>
              <a:cxn ang="10800000">
                <a:pos x="wd2" y="hd2"/>
              </a:cxn>
              <a:cxn ang="16200000">
                <a:pos x="wd2" y="hd2"/>
              </a:cxn>
            </a:cxnLst>
            <a:rect l="0" t="0" r="r" b="b"/>
            <a:pathLst>
              <a:path w="20681" h="21158" extrusionOk="0">
                <a:moveTo>
                  <a:pt x="20681" y="127"/>
                </a:moveTo>
                <a:cubicBezTo>
                  <a:pt x="15779" y="-442"/>
                  <a:pt x="10845" y="917"/>
                  <a:pt x="6997" y="3897"/>
                </a:cubicBezTo>
                <a:cubicBezTo>
                  <a:pt x="1651" y="8036"/>
                  <a:pt x="-919" y="14657"/>
                  <a:pt x="298" y="21158"/>
                </a:cubicBezTo>
                <a:cubicBezTo>
                  <a:pt x="1339" y="15830"/>
                  <a:pt x="4028" y="10929"/>
                  <a:pt x="8013" y="7099"/>
                </a:cubicBezTo>
                <a:cubicBezTo>
                  <a:pt x="11517" y="3731"/>
                  <a:pt x="15890" y="1325"/>
                  <a:pt x="20681" y="127"/>
                </a:cubicBezTo>
                <a:close/>
              </a:path>
            </a:pathLst>
          </a:custGeom>
          <a:solidFill>
            <a:srgbClr val="FFFFFF">
              <a:alpha val="40157"/>
            </a:srgbClr>
          </a:solidFill>
          <a:ln w="12700">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337" name="Shape 337"/>
          <p:cNvSpPr/>
          <p:nvPr/>
        </p:nvSpPr>
        <p:spPr>
          <a:xfrm rot="10800000" flipH="1">
            <a:off x="331894" y="2781508"/>
            <a:ext cx="300871" cy="319667"/>
          </a:xfrm>
          <a:custGeom>
            <a:avLst/>
            <a:gdLst/>
            <a:ahLst/>
            <a:cxnLst>
              <a:cxn ang="0">
                <a:pos x="wd2" y="hd2"/>
              </a:cxn>
              <a:cxn ang="5400000">
                <a:pos x="wd2" y="hd2"/>
              </a:cxn>
              <a:cxn ang="10800000">
                <a:pos x="wd2" y="hd2"/>
              </a:cxn>
              <a:cxn ang="16200000">
                <a:pos x="wd2" y="hd2"/>
              </a:cxn>
            </a:cxnLst>
            <a:rect l="0" t="0" r="r" b="b"/>
            <a:pathLst>
              <a:path w="20681" h="21158" extrusionOk="0">
                <a:moveTo>
                  <a:pt x="20681" y="127"/>
                </a:moveTo>
                <a:cubicBezTo>
                  <a:pt x="15779" y="-442"/>
                  <a:pt x="10845" y="917"/>
                  <a:pt x="6997" y="3897"/>
                </a:cubicBezTo>
                <a:cubicBezTo>
                  <a:pt x="1651" y="8036"/>
                  <a:pt x="-919" y="14657"/>
                  <a:pt x="298" y="21158"/>
                </a:cubicBezTo>
                <a:cubicBezTo>
                  <a:pt x="1339" y="15830"/>
                  <a:pt x="4028" y="10929"/>
                  <a:pt x="8013" y="7099"/>
                </a:cubicBezTo>
                <a:cubicBezTo>
                  <a:pt x="11517" y="3731"/>
                  <a:pt x="15890" y="1325"/>
                  <a:pt x="20681" y="127"/>
                </a:cubicBezTo>
                <a:close/>
              </a:path>
            </a:pathLst>
          </a:custGeom>
          <a:solidFill>
            <a:srgbClr val="FFFFFF">
              <a:alpha val="40157"/>
            </a:srgbClr>
          </a:solidFill>
          <a:ln w="12700">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338" name="Shape 338"/>
          <p:cNvSpPr/>
          <p:nvPr/>
        </p:nvSpPr>
        <p:spPr>
          <a:xfrm>
            <a:off x="257869" y="3331379"/>
            <a:ext cx="7612262" cy="1992512"/>
          </a:xfrm>
          <a:prstGeom prst="roundRect">
            <a:avLst>
              <a:gd name="adj" fmla="val 16137"/>
            </a:avLst>
          </a:prstGeom>
          <a:gradFill>
            <a:gsLst>
              <a:gs pos="0">
                <a:srgbClr val="000000">
                  <a:alpha val="95000"/>
                </a:srgbClr>
              </a:gs>
              <a:gs pos="1412">
                <a:srgbClr val="212121">
                  <a:alpha val="95000"/>
                </a:srgbClr>
              </a:gs>
              <a:gs pos="5432">
                <a:srgbClr val="424242">
                  <a:alpha val="95000"/>
                </a:srgbClr>
              </a:gs>
              <a:gs pos="5432">
                <a:srgbClr val="212121">
                  <a:alpha val="95000"/>
                </a:srgbClr>
              </a:gs>
              <a:gs pos="100000">
                <a:srgbClr val="000000">
                  <a:alpha val="95000"/>
                </a:srgbClr>
              </a:gs>
            </a:gsLst>
            <a:path>
              <a:fillToRect l="100717" t="52885" r="-717" b="47114"/>
            </a:path>
          </a:gradFill>
          <a:ln w="25400">
            <a:miter lim="400000"/>
          </a:ln>
          <a:effectLst>
            <a:outerShdw blurRad="190500" dist="63500" dir="5400000" rotWithShape="0">
              <a:srgbClr val="000000">
                <a:alpha val="36926"/>
              </a:srgbClr>
            </a:outerShdw>
          </a:effectLst>
        </p:spPr>
        <p:txBody>
          <a:bodyPr lIns="38100" tIns="38100" rIns="38100" bIns="38100" anchor="ctr"/>
          <a:lstStyle/>
          <a:p>
            <a:pPr lvl="0">
              <a:defRPr sz="3600">
                <a:effectLst>
                  <a:outerShdw blurRad="38100" dist="12700" dir="5400000" rotWithShape="0">
                    <a:srgbClr val="000000">
                      <a:alpha val="50000"/>
                    </a:srgbClr>
                  </a:outerShdw>
                </a:effectLst>
              </a:defRPr>
            </a:pPr>
            <a:endParaRPr/>
          </a:p>
        </p:txBody>
      </p:sp>
      <p:sp>
        <p:nvSpPr>
          <p:cNvPr id="339" name="Shape 339"/>
          <p:cNvSpPr/>
          <p:nvPr/>
        </p:nvSpPr>
        <p:spPr>
          <a:xfrm>
            <a:off x="1752600" y="3912956"/>
            <a:ext cx="5697965" cy="82935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400">
                <a:latin typeface="Helvetica Neue Light"/>
                <a:ea typeface="Helvetica Neue Light"/>
                <a:cs typeface="Helvetica Neue Light"/>
                <a:sym typeface="Helvetica Neue Light"/>
              </a:defRPr>
            </a:lvl1pPr>
          </a:lstStyle>
          <a:p>
            <a:pPr lvl="0">
              <a:defRPr sz="1800">
                <a:solidFill>
                  <a:srgbClr val="000000"/>
                </a:solidFill>
              </a:defRPr>
            </a:pPr>
            <a:r>
              <a:rPr sz="2400">
                <a:solidFill>
                  <a:srgbClr val="FFFFFF"/>
                </a:solidFill>
              </a:rPr>
              <a:t>Duncan Stanley has posted a new job Junior Developer at ABC LLC, Chicago, IL</a:t>
            </a:r>
          </a:p>
        </p:txBody>
      </p:sp>
      <p:sp>
        <p:nvSpPr>
          <p:cNvPr id="340" name="Shape 340"/>
          <p:cNvSpPr/>
          <p:nvPr/>
        </p:nvSpPr>
        <p:spPr>
          <a:xfrm>
            <a:off x="523461" y="3832335"/>
            <a:ext cx="990601" cy="990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3"/>
          </a:blipFill>
          <a:ln w="25400">
            <a:solidFill>
              <a:srgbClr val="FFFFFF"/>
            </a:solidFill>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341" name="Shape 341"/>
          <p:cNvSpPr/>
          <p:nvPr/>
        </p:nvSpPr>
        <p:spPr>
          <a:xfrm flipV="1">
            <a:off x="1639689" y="3331380"/>
            <a:ext cx="1" cy="1992512"/>
          </a:xfrm>
          <a:prstGeom prst="line">
            <a:avLst/>
          </a:prstGeom>
          <a:ln w="12700">
            <a:solidFill>
              <a:srgbClr val="282C2C"/>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342" name="Shape 342"/>
          <p:cNvSpPr/>
          <p:nvPr/>
        </p:nvSpPr>
        <p:spPr>
          <a:xfrm flipV="1">
            <a:off x="1620639" y="3331380"/>
            <a:ext cx="1" cy="1992512"/>
          </a:xfrm>
          <a:prstGeom prst="line">
            <a:avLst/>
          </a:prstGeom>
          <a:ln w="12700">
            <a:solidFill>
              <a:srgbClr val="363A3B"/>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343" name="Shape 343"/>
          <p:cNvSpPr/>
          <p:nvPr/>
        </p:nvSpPr>
        <p:spPr>
          <a:xfrm flipV="1">
            <a:off x="1652389" y="3331380"/>
            <a:ext cx="1" cy="1992512"/>
          </a:xfrm>
          <a:prstGeom prst="line">
            <a:avLst/>
          </a:prstGeom>
          <a:ln w="12700">
            <a:solidFill>
              <a:srgbClr val="525858"/>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344" name="Shape 344"/>
          <p:cNvSpPr/>
          <p:nvPr/>
        </p:nvSpPr>
        <p:spPr>
          <a:xfrm>
            <a:off x="331894" y="3387451"/>
            <a:ext cx="300871" cy="319666"/>
          </a:xfrm>
          <a:custGeom>
            <a:avLst/>
            <a:gdLst/>
            <a:ahLst/>
            <a:cxnLst>
              <a:cxn ang="0">
                <a:pos x="wd2" y="hd2"/>
              </a:cxn>
              <a:cxn ang="5400000">
                <a:pos x="wd2" y="hd2"/>
              </a:cxn>
              <a:cxn ang="10800000">
                <a:pos x="wd2" y="hd2"/>
              </a:cxn>
              <a:cxn ang="16200000">
                <a:pos x="wd2" y="hd2"/>
              </a:cxn>
            </a:cxnLst>
            <a:rect l="0" t="0" r="r" b="b"/>
            <a:pathLst>
              <a:path w="20681" h="21158" extrusionOk="0">
                <a:moveTo>
                  <a:pt x="20681" y="127"/>
                </a:moveTo>
                <a:cubicBezTo>
                  <a:pt x="15779" y="-442"/>
                  <a:pt x="10845" y="917"/>
                  <a:pt x="6997" y="3897"/>
                </a:cubicBezTo>
                <a:cubicBezTo>
                  <a:pt x="1651" y="8036"/>
                  <a:pt x="-919" y="14657"/>
                  <a:pt x="298" y="21158"/>
                </a:cubicBezTo>
                <a:cubicBezTo>
                  <a:pt x="1339" y="15830"/>
                  <a:pt x="4028" y="10929"/>
                  <a:pt x="8013" y="7099"/>
                </a:cubicBezTo>
                <a:cubicBezTo>
                  <a:pt x="11517" y="3731"/>
                  <a:pt x="15890" y="1325"/>
                  <a:pt x="20681" y="127"/>
                </a:cubicBezTo>
                <a:close/>
              </a:path>
            </a:pathLst>
          </a:custGeom>
          <a:solidFill>
            <a:srgbClr val="FFFFFF">
              <a:alpha val="40157"/>
            </a:srgbClr>
          </a:solidFill>
          <a:ln w="12700">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345" name="Shape 345"/>
          <p:cNvSpPr/>
          <p:nvPr/>
        </p:nvSpPr>
        <p:spPr>
          <a:xfrm rot="10800000" flipH="1">
            <a:off x="331894" y="4948154"/>
            <a:ext cx="300871" cy="319666"/>
          </a:xfrm>
          <a:custGeom>
            <a:avLst/>
            <a:gdLst/>
            <a:ahLst/>
            <a:cxnLst>
              <a:cxn ang="0">
                <a:pos x="wd2" y="hd2"/>
              </a:cxn>
              <a:cxn ang="5400000">
                <a:pos x="wd2" y="hd2"/>
              </a:cxn>
              <a:cxn ang="10800000">
                <a:pos x="wd2" y="hd2"/>
              </a:cxn>
              <a:cxn ang="16200000">
                <a:pos x="wd2" y="hd2"/>
              </a:cxn>
            </a:cxnLst>
            <a:rect l="0" t="0" r="r" b="b"/>
            <a:pathLst>
              <a:path w="20681" h="21158" extrusionOk="0">
                <a:moveTo>
                  <a:pt x="20681" y="127"/>
                </a:moveTo>
                <a:cubicBezTo>
                  <a:pt x="15779" y="-442"/>
                  <a:pt x="10845" y="917"/>
                  <a:pt x="6997" y="3897"/>
                </a:cubicBezTo>
                <a:cubicBezTo>
                  <a:pt x="1651" y="8036"/>
                  <a:pt x="-919" y="14657"/>
                  <a:pt x="298" y="21158"/>
                </a:cubicBezTo>
                <a:cubicBezTo>
                  <a:pt x="1339" y="15830"/>
                  <a:pt x="4028" y="10929"/>
                  <a:pt x="8013" y="7099"/>
                </a:cubicBezTo>
                <a:cubicBezTo>
                  <a:pt x="11517" y="3731"/>
                  <a:pt x="15890" y="1325"/>
                  <a:pt x="20681" y="127"/>
                </a:cubicBezTo>
                <a:close/>
              </a:path>
            </a:pathLst>
          </a:custGeom>
          <a:solidFill>
            <a:srgbClr val="FFFFFF">
              <a:alpha val="40157"/>
            </a:srgbClr>
          </a:solidFill>
          <a:ln w="12700">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346" name="Shape 346"/>
          <p:cNvSpPr/>
          <p:nvPr/>
        </p:nvSpPr>
        <p:spPr>
          <a:xfrm>
            <a:off x="257869" y="5554097"/>
            <a:ext cx="7612262" cy="1992511"/>
          </a:xfrm>
          <a:prstGeom prst="roundRect">
            <a:avLst>
              <a:gd name="adj" fmla="val 16137"/>
            </a:avLst>
          </a:prstGeom>
          <a:gradFill>
            <a:gsLst>
              <a:gs pos="0">
                <a:srgbClr val="000000">
                  <a:alpha val="95000"/>
                </a:srgbClr>
              </a:gs>
              <a:gs pos="1412">
                <a:srgbClr val="212121">
                  <a:alpha val="95000"/>
                </a:srgbClr>
              </a:gs>
              <a:gs pos="5432">
                <a:srgbClr val="424242">
                  <a:alpha val="95000"/>
                </a:srgbClr>
              </a:gs>
              <a:gs pos="5432">
                <a:srgbClr val="212121">
                  <a:alpha val="95000"/>
                </a:srgbClr>
              </a:gs>
              <a:gs pos="100000">
                <a:srgbClr val="000000">
                  <a:alpha val="95000"/>
                </a:srgbClr>
              </a:gs>
            </a:gsLst>
            <a:path>
              <a:fillToRect l="100717" t="52885" r="-717" b="47114"/>
            </a:path>
          </a:gradFill>
          <a:ln w="25400">
            <a:miter lim="400000"/>
          </a:ln>
          <a:effectLst>
            <a:outerShdw blurRad="190500" dist="63500" dir="5400000" rotWithShape="0">
              <a:srgbClr val="000000">
                <a:alpha val="36926"/>
              </a:srgbClr>
            </a:outerShdw>
          </a:effectLst>
        </p:spPr>
        <p:txBody>
          <a:bodyPr lIns="38100" tIns="38100" rIns="38100" bIns="38100" anchor="ctr"/>
          <a:lstStyle/>
          <a:p>
            <a:pPr lvl="0">
              <a:defRPr sz="3600">
                <a:effectLst>
                  <a:outerShdw blurRad="38100" dist="12700" dir="5400000" rotWithShape="0">
                    <a:srgbClr val="000000">
                      <a:alpha val="50000"/>
                    </a:srgbClr>
                  </a:outerShdw>
                </a:effectLst>
              </a:defRPr>
            </a:pPr>
            <a:endParaRPr/>
          </a:p>
        </p:txBody>
      </p:sp>
      <p:sp>
        <p:nvSpPr>
          <p:cNvPr id="347" name="Shape 347"/>
          <p:cNvSpPr/>
          <p:nvPr/>
        </p:nvSpPr>
        <p:spPr>
          <a:xfrm>
            <a:off x="1752600" y="5951523"/>
            <a:ext cx="5697965" cy="11976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400">
                <a:latin typeface="Helvetica Neue Light"/>
                <a:ea typeface="Helvetica Neue Light"/>
                <a:cs typeface="Helvetica Neue Light"/>
                <a:sym typeface="Helvetica Neue Light"/>
              </a:defRPr>
            </a:lvl1pPr>
          </a:lstStyle>
          <a:p>
            <a:pPr lvl="0">
              <a:defRPr sz="1800">
                <a:solidFill>
                  <a:srgbClr val="000000"/>
                </a:solidFill>
              </a:defRPr>
            </a:pPr>
            <a:r>
              <a:rPr sz="2400">
                <a:solidFill>
                  <a:srgbClr val="FFFFFF"/>
                </a:solidFill>
              </a:rPr>
              <a:t>Sean Leung has posted a new job IT Infrastructure Consultant at Everbright Holdings LLC, Chicago, IL</a:t>
            </a:r>
          </a:p>
        </p:txBody>
      </p:sp>
      <p:sp>
        <p:nvSpPr>
          <p:cNvPr id="348" name="Shape 348"/>
          <p:cNvSpPr/>
          <p:nvPr/>
        </p:nvSpPr>
        <p:spPr>
          <a:xfrm>
            <a:off x="523461" y="6055052"/>
            <a:ext cx="990601" cy="990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3"/>
          </a:blipFill>
          <a:ln w="25400">
            <a:solidFill>
              <a:srgbClr val="FFFFFF"/>
            </a:solidFill>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349" name="Shape 349"/>
          <p:cNvSpPr/>
          <p:nvPr/>
        </p:nvSpPr>
        <p:spPr>
          <a:xfrm flipV="1">
            <a:off x="1639689" y="5554097"/>
            <a:ext cx="1" cy="1992512"/>
          </a:xfrm>
          <a:prstGeom prst="line">
            <a:avLst/>
          </a:prstGeom>
          <a:ln w="12700">
            <a:solidFill>
              <a:srgbClr val="282C2C"/>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350" name="Shape 350"/>
          <p:cNvSpPr/>
          <p:nvPr/>
        </p:nvSpPr>
        <p:spPr>
          <a:xfrm flipV="1">
            <a:off x="1620639" y="5554097"/>
            <a:ext cx="1" cy="1992512"/>
          </a:xfrm>
          <a:prstGeom prst="line">
            <a:avLst/>
          </a:prstGeom>
          <a:ln w="12700">
            <a:solidFill>
              <a:srgbClr val="363A3B"/>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351" name="Shape 351"/>
          <p:cNvSpPr/>
          <p:nvPr/>
        </p:nvSpPr>
        <p:spPr>
          <a:xfrm flipV="1">
            <a:off x="1652389" y="5554097"/>
            <a:ext cx="1" cy="1992512"/>
          </a:xfrm>
          <a:prstGeom prst="line">
            <a:avLst/>
          </a:prstGeom>
          <a:ln w="12700">
            <a:solidFill>
              <a:srgbClr val="525858"/>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352" name="Shape 352"/>
          <p:cNvSpPr/>
          <p:nvPr/>
        </p:nvSpPr>
        <p:spPr>
          <a:xfrm>
            <a:off x="331894" y="5610168"/>
            <a:ext cx="300871" cy="319666"/>
          </a:xfrm>
          <a:custGeom>
            <a:avLst/>
            <a:gdLst/>
            <a:ahLst/>
            <a:cxnLst>
              <a:cxn ang="0">
                <a:pos x="wd2" y="hd2"/>
              </a:cxn>
              <a:cxn ang="5400000">
                <a:pos x="wd2" y="hd2"/>
              </a:cxn>
              <a:cxn ang="10800000">
                <a:pos x="wd2" y="hd2"/>
              </a:cxn>
              <a:cxn ang="16200000">
                <a:pos x="wd2" y="hd2"/>
              </a:cxn>
            </a:cxnLst>
            <a:rect l="0" t="0" r="r" b="b"/>
            <a:pathLst>
              <a:path w="20681" h="21158" extrusionOk="0">
                <a:moveTo>
                  <a:pt x="20681" y="127"/>
                </a:moveTo>
                <a:cubicBezTo>
                  <a:pt x="15779" y="-442"/>
                  <a:pt x="10845" y="917"/>
                  <a:pt x="6997" y="3897"/>
                </a:cubicBezTo>
                <a:cubicBezTo>
                  <a:pt x="1651" y="8036"/>
                  <a:pt x="-919" y="14657"/>
                  <a:pt x="298" y="21158"/>
                </a:cubicBezTo>
                <a:cubicBezTo>
                  <a:pt x="1339" y="15830"/>
                  <a:pt x="4028" y="10929"/>
                  <a:pt x="8013" y="7099"/>
                </a:cubicBezTo>
                <a:cubicBezTo>
                  <a:pt x="11517" y="3731"/>
                  <a:pt x="15890" y="1325"/>
                  <a:pt x="20681" y="127"/>
                </a:cubicBezTo>
                <a:close/>
              </a:path>
            </a:pathLst>
          </a:custGeom>
          <a:solidFill>
            <a:srgbClr val="FFFFFF">
              <a:alpha val="40157"/>
            </a:srgbClr>
          </a:solidFill>
          <a:ln w="12700">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353" name="Shape 353"/>
          <p:cNvSpPr/>
          <p:nvPr/>
        </p:nvSpPr>
        <p:spPr>
          <a:xfrm rot="10800000" flipH="1">
            <a:off x="331894" y="7170871"/>
            <a:ext cx="300871" cy="319666"/>
          </a:xfrm>
          <a:custGeom>
            <a:avLst/>
            <a:gdLst/>
            <a:ahLst/>
            <a:cxnLst>
              <a:cxn ang="0">
                <a:pos x="wd2" y="hd2"/>
              </a:cxn>
              <a:cxn ang="5400000">
                <a:pos x="wd2" y="hd2"/>
              </a:cxn>
              <a:cxn ang="10800000">
                <a:pos x="wd2" y="hd2"/>
              </a:cxn>
              <a:cxn ang="16200000">
                <a:pos x="wd2" y="hd2"/>
              </a:cxn>
            </a:cxnLst>
            <a:rect l="0" t="0" r="r" b="b"/>
            <a:pathLst>
              <a:path w="20681" h="21158" extrusionOk="0">
                <a:moveTo>
                  <a:pt x="20681" y="127"/>
                </a:moveTo>
                <a:cubicBezTo>
                  <a:pt x="15779" y="-442"/>
                  <a:pt x="10845" y="917"/>
                  <a:pt x="6997" y="3897"/>
                </a:cubicBezTo>
                <a:cubicBezTo>
                  <a:pt x="1651" y="8036"/>
                  <a:pt x="-919" y="14657"/>
                  <a:pt x="298" y="21158"/>
                </a:cubicBezTo>
                <a:cubicBezTo>
                  <a:pt x="1339" y="15830"/>
                  <a:pt x="4028" y="10929"/>
                  <a:pt x="8013" y="7099"/>
                </a:cubicBezTo>
                <a:cubicBezTo>
                  <a:pt x="11517" y="3731"/>
                  <a:pt x="15890" y="1325"/>
                  <a:pt x="20681" y="127"/>
                </a:cubicBezTo>
                <a:close/>
              </a:path>
            </a:pathLst>
          </a:custGeom>
          <a:solidFill>
            <a:srgbClr val="FFFFFF">
              <a:alpha val="40157"/>
            </a:srgbClr>
          </a:solidFill>
          <a:ln w="12700">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354" name="Shape 354"/>
          <p:cNvSpPr/>
          <p:nvPr/>
        </p:nvSpPr>
        <p:spPr>
          <a:xfrm>
            <a:off x="257869" y="7776813"/>
            <a:ext cx="7612262" cy="1992512"/>
          </a:xfrm>
          <a:prstGeom prst="roundRect">
            <a:avLst>
              <a:gd name="adj" fmla="val 16137"/>
            </a:avLst>
          </a:prstGeom>
          <a:gradFill>
            <a:gsLst>
              <a:gs pos="0">
                <a:srgbClr val="000000">
                  <a:alpha val="95000"/>
                </a:srgbClr>
              </a:gs>
              <a:gs pos="1412">
                <a:srgbClr val="212121">
                  <a:alpha val="95000"/>
                </a:srgbClr>
              </a:gs>
              <a:gs pos="5432">
                <a:srgbClr val="424242">
                  <a:alpha val="95000"/>
                </a:srgbClr>
              </a:gs>
              <a:gs pos="5432">
                <a:srgbClr val="212121">
                  <a:alpha val="95000"/>
                </a:srgbClr>
              </a:gs>
              <a:gs pos="100000">
                <a:srgbClr val="000000">
                  <a:alpha val="95000"/>
                </a:srgbClr>
              </a:gs>
            </a:gsLst>
            <a:path>
              <a:fillToRect l="100717" t="52885" r="-717" b="47114"/>
            </a:path>
          </a:gradFill>
          <a:ln w="25400">
            <a:miter lim="400000"/>
          </a:ln>
          <a:effectLst>
            <a:outerShdw blurRad="190500" dist="63500" dir="5400000" rotWithShape="0">
              <a:srgbClr val="000000">
                <a:alpha val="36926"/>
              </a:srgbClr>
            </a:outerShdw>
          </a:effectLst>
        </p:spPr>
        <p:txBody>
          <a:bodyPr lIns="38100" tIns="38100" rIns="38100" bIns="38100" anchor="ctr"/>
          <a:lstStyle/>
          <a:p>
            <a:pPr lvl="0">
              <a:defRPr sz="3600">
                <a:effectLst>
                  <a:outerShdw blurRad="38100" dist="12700" dir="5400000" rotWithShape="0">
                    <a:srgbClr val="000000">
                      <a:alpha val="50000"/>
                    </a:srgbClr>
                  </a:outerShdw>
                </a:effectLst>
              </a:defRPr>
            </a:pPr>
            <a:endParaRPr/>
          </a:p>
        </p:txBody>
      </p:sp>
      <p:sp>
        <p:nvSpPr>
          <p:cNvPr id="355" name="Shape 355"/>
          <p:cNvSpPr/>
          <p:nvPr/>
        </p:nvSpPr>
        <p:spPr>
          <a:xfrm>
            <a:off x="1752600" y="8542540"/>
            <a:ext cx="5697965" cy="4610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400">
                <a:latin typeface="Helvetica Neue Light"/>
                <a:ea typeface="Helvetica Neue Light"/>
                <a:cs typeface="Helvetica Neue Light"/>
                <a:sym typeface="Helvetica Neue Light"/>
              </a:defRPr>
            </a:lvl1pPr>
          </a:lstStyle>
          <a:p>
            <a:pPr lvl="0">
              <a:defRPr sz="1800">
                <a:solidFill>
                  <a:srgbClr val="000000"/>
                </a:solidFill>
              </a:defRPr>
            </a:pPr>
            <a:r>
              <a:rPr sz="2400">
                <a:solidFill>
                  <a:srgbClr val="FFFFFF"/>
                </a:solidFill>
              </a:rPr>
              <a:t>Susan Chan has followed you</a:t>
            </a:r>
          </a:p>
        </p:txBody>
      </p:sp>
      <p:sp>
        <p:nvSpPr>
          <p:cNvPr id="356" name="Shape 356"/>
          <p:cNvSpPr/>
          <p:nvPr/>
        </p:nvSpPr>
        <p:spPr>
          <a:xfrm>
            <a:off x="523461" y="8277769"/>
            <a:ext cx="990601" cy="990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3"/>
          </a:blipFill>
          <a:ln w="25400">
            <a:solidFill>
              <a:srgbClr val="FFFFFF"/>
            </a:solidFill>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357" name="Shape 357"/>
          <p:cNvSpPr/>
          <p:nvPr/>
        </p:nvSpPr>
        <p:spPr>
          <a:xfrm flipV="1">
            <a:off x="1639689" y="7776814"/>
            <a:ext cx="1" cy="1992512"/>
          </a:xfrm>
          <a:prstGeom prst="line">
            <a:avLst/>
          </a:prstGeom>
          <a:ln w="12700">
            <a:solidFill>
              <a:srgbClr val="282C2C"/>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358" name="Shape 358"/>
          <p:cNvSpPr/>
          <p:nvPr/>
        </p:nvSpPr>
        <p:spPr>
          <a:xfrm flipV="1">
            <a:off x="1620639" y="7776814"/>
            <a:ext cx="1" cy="1992512"/>
          </a:xfrm>
          <a:prstGeom prst="line">
            <a:avLst/>
          </a:prstGeom>
          <a:ln w="12700">
            <a:solidFill>
              <a:srgbClr val="363A3B"/>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359" name="Shape 359"/>
          <p:cNvSpPr/>
          <p:nvPr/>
        </p:nvSpPr>
        <p:spPr>
          <a:xfrm flipV="1">
            <a:off x="1652389" y="7776814"/>
            <a:ext cx="1" cy="1992512"/>
          </a:xfrm>
          <a:prstGeom prst="line">
            <a:avLst/>
          </a:prstGeom>
          <a:ln w="12700">
            <a:solidFill>
              <a:srgbClr val="525858"/>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360" name="Shape 360"/>
          <p:cNvSpPr/>
          <p:nvPr/>
        </p:nvSpPr>
        <p:spPr>
          <a:xfrm>
            <a:off x="331894" y="7832885"/>
            <a:ext cx="300871" cy="319666"/>
          </a:xfrm>
          <a:custGeom>
            <a:avLst/>
            <a:gdLst/>
            <a:ahLst/>
            <a:cxnLst>
              <a:cxn ang="0">
                <a:pos x="wd2" y="hd2"/>
              </a:cxn>
              <a:cxn ang="5400000">
                <a:pos x="wd2" y="hd2"/>
              </a:cxn>
              <a:cxn ang="10800000">
                <a:pos x="wd2" y="hd2"/>
              </a:cxn>
              <a:cxn ang="16200000">
                <a:pos x="wd2" y="hd2"/>
              </a:cxn>
            </a:cxnLst>
            <a:rect l="0" t="0" r="r" b="b"/>
            <a:pathLst>
              <a:path w="20681" h="21158" extrusionOk="0">
                <a:moveTo>
                  <a:pt x="20681" y="127"/>
                </a:moveTo>
                <a:cubicBezTo>
                  <a:pt x="15779" y="-442"/>
                  <a:pt x="10845" y="917"/>
                  <a:pt x="6997" y="3897"/>
                </a:cubicBezTo>
                <a:cubicBezTo>
                  <a:pt x="1651" y="8036"/>
                  <a:pt x="-919" y="14657"/>
                  <a:pt x="298" y="21158"/>
                </a:cubicBezTo>
                <a:cubicBezTo>
                  <a:pt x="1339" y="15830"/>
                  <a:pt x="4028" y="10929"/>
                  <a:pt x="8013" y="7099"/>
                </a:cubicBezTo>
                <a:cubicBezTo>
                  <a:pt x="11517" y="3731"/>
                  <a:pt x="15890" y="1325"/>
                  <a:pt x="20681" y="127"/>
                </a:cubicBezTo>
                <a:close/>
              </a:path>
            </a:pathLst>
          </a:custGeom>
          <a:solidFill>
            <a:srgbClr val="FFFFFF">
              <a:alpha val="40157"/>
            </a:srgbClr>
          </a:solidFill>
          <a:ln w="12700">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361" name="Shape 361"/>
          <p:cNvSpPr/>
          <p:nvPr/>
        </p:nvSpPr>
        <p:spPr>
          <a:xfrm rot="10800000" flipH="1">
            <a:off x="331894" y="9393588"/>
            <a:ext cx="300871" cy="319666"/>
          </a:xfrm>
          <a:custGeom>
            <a:avLst/>
            <a:gdLst/>
            <a:ahLst/>
            <a:cxnLst>
              <a:cxn ang="0">
                <a:pos x="wd2" y="hd2"/>
              </a:cxn>
              <a:cxn ang="5400000">
                <a:pos x="wd2" y="hd2"/>
              </a:cxn>
              <a:cxn ang="10800000">
                <a:pos x="wd2" y="hd2"/>
              </a:cxn>
              <a:cxn ang="16200000">
                <a:pos x="wd2" y="hd2"/>
              </a:cxn>
            </a:cxnLst>
            <a:rect l="0" t="0" r="r" b="b"/>
            <a:pathLst>
              <a:path w="20681" h="21158" extrusionOk="0">
                <a:moveTo>
                  <a:pt x="20681" y="127"/>
                </a:moveTo>
                <a:cubicBezTo>
                  <a:pt x="15779" y="-442"/>
                  <a:pt x="10845" y="917"/>
                  <a:pt x="6997" y="3897"/>
                </a:cubicBezTo>
                <a:cubicBezTo>
                  <a:pt x="1651" y="8036"/>
                  <a:pt x="-919" y="14657"/>
                  <a:pt x="298" y="21158"/>
                </a:cubicBezTo>
                <a:cubicBezTo>
                  <a:pt x="1339" y="15830"/>
                  <a:pt x="4028" y="10929"/>
                  <a:pt x="8013" y="7099"/>
                </a:cubicBezTo>
                <a:cubicBezTo>
                  <a:pt x="11517" y="3731"/>
                  <a:pt x="15890" y="1325"/>
                  <a:pt x="20681" y="127"/>
                </a:cubicBezTo>
                <a:close/>
              </a:path>
            </a:pathLst>
          </a:custGeom>
          <a:solidFill>
            <a:srgbClr val="FFFFFF">
              <a:alpha val="40157"/>
            </a:srgbClr>
          </a:solidFill>
          <a:ln w="12700">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362" name="Shape 362"/>
          <p:cNvSpPr/>
          <p:nvPr/>
        </p:nvSpPr>
        <p:spPr>
          <a:xfrm>
            <a:off x="5723466" y="13996951"/>
            <a:ext cx="2769990" cy="381076"/>
          </a:xfrm>
          <a:prstGeom prst="roundRect">
            <a:avLst>
              <a:gd name="adj" fmla="val 49990"/>
            </a:avLst>
          </a:prstGeom>
          <a:gradFill>
            <a:gsLst>
              <a:gs pos="0">
                <a:srgbClr val="000000">
                  <a:alpha val="95000"/>
                </a:srgbClr>
              </a:gs>
              <a:gs pos="1412">
                <a:srgbClr val="212121">
                  <a:alpha val="95000"/>
                </a:srgbClr>
              </a:gs>
              <a:gs pos="5432">
                <a:srgbClr val="424242">
                  <a:alpha val="95000"/>
                </a:srgbClr>
              </a:gs>
              <a:gs pos="5432">
                <a:srgbClr val="212121">
                  <a:alpha val="95000"/>
                </a:srgbClr>
              </a:gs>
              <a:gs pos="100000">
                <a:srgbClr val="000000">
                  <a:alpha val="95000"/>
                </a:srgbClr>
              </a:gs>
            </a:gsLst>
            <a:path>
              <a:fillToRect l="100717" t="52885" r="-717" b="47114"/>
            </a:path>
          </a:gradFill>
          <a:ln w="25400">
            <a:miter lim="400000"/>
          </a:ln>
          <a:effectLst>
            <a:outerShdw blurRad="190500" dist="63500" dir="5400000" rotWithShape="0">
              <a:srgbClr val="000000">
                <a:alpha val="36926"/>
              </a:srgbClr>
            </a:outerShdw>
          </a:effectLst>
        </p:spPr>
        <p:txBody>
          <a:bodyPr lIns="38100" tIns="38100" rIns="38100" bIns="38100" anchor="ctr"/>
          <a:lstStyle/>
          <a:p>
            <a:pPr lvl="0">
              <a:defRPr sz="3600">
                <a:effectLst>
                  <a:outerShdw blurRad="38100" dist="12700" dir="5400000" rotWithShape="0">
                    <a:srgbClr val="000000">
                      <a:alpha val="50000"/>
                    </a:srgbClr>
                  </a:outerShdw>
                </a:effectLst>
              </a:defRPr>
            </a:pPr>
            <a:endParaRPr/>
          </a:p>
        </p:txBody>
      </p:sp>
      <p:sp>
        <p:nvSpPr>
          <p:cNvPr id="363" name="Shape 363"/>
          <p:cNvSpPr/>
          <p:nvPr/>
        </p:nvSpPr>
        <p:spPr>
          <a:xfrm>
            <a:off x="5791636" y="13956959"/>
            <a:ext cx="2334464" cy="46106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400">
                <a:solidFill>
                  <a:srgbClr val="E9503F"/>
                </a:solidFill>
                <a:latin typeface="Helvetica Neue Light"/>
                <a:ea typeface="Helvetica Neue Light"/>
                <a:cs typeface="Helvetica Neue Light"/>
                <a:sym typeface="Helvetica Neue Light"/>
              </a:defRPr>
            </a:lvl1pPr>
          </a:lstStyle>
          <a:p>
            <a:pPr lvl="0">
              <a:defRPr sz="1800">
                <a:solidFill>
                  <a:srgbClr val="000000"/>
                </a:solidFill>
              </a:defRPr>
            </a:pPr>
            <a:r>
              <a:rPr sz="2400">
                <a:solidFill>
                  <a:srgbClr val="E9503F"/>
                </a:solidFill>
              </a:rPr>
              <a:t>CROWD © 2014</a:t>
            </a:r>
          </a:p>
        </p:txBody>
      </p:sp>
    </p:spTree>
  </p:cSld>
  <p:clrMapOvr>
    <a:masterClrMapping/>
  </p:clrMapOvr>
  <p:transition xmlns:p14="http://schemas.microsoft.com/office/powerpoint/2010/mai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5" name="undersea.png"/>
          <p:cNvPicPr/>
          <p:nvPr/>
        </p:nvPicPr>
        <p:blipFill>
          <a:blip r:embed="rId2">
            <a:extLst/>
          </a:blip>
          <a:stretch>
            <a:fillRect/>
          </a:stretch>
        </p:blipFill>
        <p:spPr>
          <a:xfrm>
            <a:off x="0" y="0"/>
            <a:ext cx="8128000" cy="14427200"/>
          </a:xfrm>
          <a:prstGeom prst="rect">
            <a:avLst/>
          </a:prstGeom>
          <a:ln w="12700">
            <a:miter lim="400000"/>
          </a:ln>
        </p:spPr>
      </p:pic>
      <p:sp>
        <p:nvSpPr>
          <p:cNvPr id="366" name="Shape 366"/>
          <p:cNvSpPr/>
          <p:nvPr/>
        </p:nvSpPr>
        <p:spPr>
          <a:xfrm>
            <a:off x="-25400" y="-25400"/>
            <a:ext cx="8178800" cy="1016000"/>
          </a:xfrm>
          <a:prstGeom prst="rect">
            <a:avLst/>
          </a:prstGeom>
          <a:solidFill>
            <a:srgbClr val="424242"/>
          </a:solidFill>
          <a:ln w="25400">
            <a:miter lim="400000"/>
          </a:ln>
          <a:effectLst>
            <a:outerShdw blurRad="355600" rotWithShape="0">
              <a:srgbClr val="000000">
                <a:alpha val="75000"/>
              </a:srgbClr>
            </a:outerShdw>
          </a:effectLst>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367" name="Shape 367"/>
          <p:cNvSpPr/>
          <p:nvPr/>
        </p:nvSpPr>
        <p:spPr>
          <a:xfrm>
            <a:off x="7182442" y="264137"/>
            <a:ext cx="624942" cy="431380"/>
          </a:xfrm>
          <a:custGeom>
            <a:avLst/>
            <a:gdLst/>
            <a:ahLst/>
            <a:cxnLst>
              <a:cxn ang="0">
                <a:pos x="wd2" y="hd2"/>
              </a:cxn>
              <a:cxn ang="5400000">
                <a:pos x="wd2" y="hd2"/>
              </a:cxn>
              <a:cxn ang="10800000">
                <a:pos x="wd2" y="hd2"/>
              </a:cxn>
              <a:cxn ang="16200000">
                <a:pos x="wd2" y="hd2"/>
              </a:cxn>
            </a:cxnLst>
            <a:rect l="0" t="0" r="r" b="b"/>
            <a:pathLst>
              <a:path w="21600" h="21600" extrusionOk="0">
                <a:moveTo>
                  <a:pt x="47" y="0"/>
                </a:moveTo>
                <a:lnTo>
                  <a:pt x="10774" y="12250"/>
                </a:lnTo>
                <a:lnTo>
                  <a:pt x="21501" y="0"/>
                </a:lnTo>
                <a:lnTo>
                  <a:pt x="47" y="0"/>
                </a:lnTo>
                <a:close/>
                <a:moveTo>
                  <a:pt x="21591" y="144"/>
                </a:moveTo>
                <a:lnTo>
                  <a:pt x="14768" y="9644"/>
                </a:lnTo>
                <a:lnTo>
                  <a:pt x="21600" y="21545"/>
                </a:lnTo>
                <a:lnTo>
                  <a:pt x="21591" y="144"/>
                </a:lnTo>
                <a:close/>
                <a:moveTo>
                  <a:pt x="9" y="198"/>
                </a:moveTo>
                <a:lnTo>
                  <a:pt x="0" y="21600"/>
                </a:lnTo>
                <a:lnTo>
                  <a:pt x="6832" y="9699"/>
                </a:lnTo>
                <a:lnTo>
                  <a:pt x="9" y="198"/>
                </a:lnTo>
                <a:close/>
                <a:moveTo>
                  <a:pt x="8040" y="11347"/>
                </a:moveTo>
                <a:lnTo>
                  <a:pt x="76" y="21559"/>
                </a:lnTo>
                <a:lnTo>
                  <a:pt x="5552" y="21559"/>
                </a:lnTo>
                <a:lnTo>
                  <a:pt x="16010" y="21559"/>
                </a:lnTo>
                <a:lnTo>
                  <a:pt x="21487" y="21559"/>
                </a:lnTo>
                <a:lnTo>
                  <a:pt x="13517" y="11347"/>
                </a:lnTo>
                <a:lnTo>
                  <a:pt x="10779" y="14856"/>
                </a:lnTo>
                <a:lnTo>
                  <a:pt x="8040" y="11347"/>
                </a:lnTo>
                <a:close/>
              </a:path>
            </a:pathLst>
          </a:custGeom>
          <a:ln w="12700">
            <a:solidFill>
              <a:srgbClr val="00C997"/>
            </a:solidFill>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368" name="Shape 368"/>
          <p:cNvSpPr/>
          <p:nvPr/>
        </p:nvSpPr>
        <p:spPr>
          <a:xfrm>
            <a:off x="7645448" y="71929"/>
            <a:ext cx="381075" cy="3810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42193"/>
          </a:solidFill>
          <a:ln w="25400">
            <a:miter lim="400000"/>
          </a:ln>
          <a:extLst>
            <a:ext uri="{C572A759-6A51-4108-AA02-DFA0A04FC94B}">
              <ma14:wrappingTextBoxFlag xmlns:ma14="http://schemas.microsoft.com/office/mac/drawingml/2011/main" val="1"/>
            </a:ext>
          </a:extLst>
        </p:spPr>
        <p:txBody>
          <a:bodyPr lIns="0" tIns="0" rIns="0" bIns="0" anchor="ctr"/>
          <a:lstStyle>
            <a:lvl1pPr>
              <a:defRPr sz="1500"/>
            </a:lvl1pPr>
          </a:lstStyle>
          <a:p>
            <a:pPr lvl="0">
              <a:defRPr sz="1800">
                <a:solidFill>
                  <a:srgbClr val="000000"/>
                </a:solidFill>
              </a:defRPr>
            </a:pPr>
            <a:r>
              <a:rPr sz="1500">
                <a:solidFill>
                  <a:srgbClr val="FFFFFF"/>
                </a:solidFill>
              </a:rPr>
              <a:t>99</a:t>
            </a:r>
          </a:p>
        </p:txBody>
      </p:sp>
      <p:grpSp>
        <p:nvGrpSpPr>
          <p:cNvPr id="372" name="Group 372"/>
          <p:cNvGrpSpPr/>
          <p:nvPr/>
        </p:nvGrpSpPr>
        <p:grpSpPr>
          <a:xfrm>
            <a:off x="221979" y="372731"/>
            <a:ext cx="520701" cy="219738"/>
            <a:chOff x="0" y="0"/>
            <a:chExt cx="520700" cy="219736"/>
          </a:xfrm>
        </p:grpSpPr>
        <p:sp>
          <p:nvSpPr>
            <p:cNvPr id="369" name="Shape 369"/>
            <p:cNvSpPr/>
            <p:nvPr/>
          </p:nvSpPr>
          <p:spPr>
            <a:xfrm flipH="1" flipV="1">
              <a:off x="0" y="0"/>
              <a:ext cx="520701" cy="1"/>
            </a:xfrm>
            <a:prstGeom prst="line">
              <a:avLst/>
            </a:prstGeom>
            <a:noFill/>
            <a:ln w="12700" cap="flat">
              <a:solidFill>
                <a:srgbClr val="FFFFFF"/>
              </a:solidFill>
              <a:prstDash val="solid"/>
              <a:miter lim="400000"/>
            </a:ln>
            <a:effectLst/>
          </p:spPr>
          <p:txBody>
            <a:bodyPr wrap="square" lIns="0" tIns="0" rIns="0" bIns="0" numCol="1" anchor="t">
              <a:noAutofit/>
            </a:bodyPr>
            <a:lstStyle/>
            <a:p>
              <a:pPr lvl="0">
                <a:defRPr sz="3600">
                  <a:effectLst>
                    <a:outerShdw blurRad="38100" dist="12700" dir="5400000" rotWithShape="0">
                      <a:srgbClr val="000000">
                        <a:alpha val="50000"/>
                      </a:srgbClr>
                    </a:outerShdw>
                  </a:effectLst>
                </a:defRPr>
              </a:pPr>
              <a:endParaRPr/>
            </a:p>
          </p:txBody>
        </p:sp>
        <p:sp>
          <p:nvSpPr>
            <p:cNvPr id="370" name="Shape 370"/>
            <p:cNvSpPr/>
            <p:nvPr/>
          </p:nvSpPr>
          <p:spPr>
            <a:xfrm flipH="1" flipV="1">
              <a:off x="0" y="109868"/>
              <a:ext cx="520701" cy="1"/>
            </a:xfrm>
            <a:prstGeom prst="line">
              <a:avLst/>
            </a:prstGeom>
            <a:noFill/>
            <a:ln w="12700" cap="flat">
              <a:solidFill>
                <a:srgbClr val="FFFFFF"/>
              </a:solidFill>
              <a:prstDash val="solid"/>
              <a:miter lim="400000"/>
            </a:ln>
            <a:effectLst/>
          </p:spPr>
          <p:txBody>
            <a:bodyPr wrap="square" lIns="0" tIns="0" rIns="0" bIns="0" numCol="1" anchor="t">
              <a:noAutofit/>
            </a:bodyPr>
            <a:lstStyle/>
            <a:p>
              <a:pPr lvl="0">
                <a:defRPr sz="3600">
                  <a:effectLst>
                    <a:outerShdw blurRad="38100" dist="12700" dir="5400000" rotWithShape="0">
                      <a:srgbClr val="000000">
                        <a:alpha val="50000"/>
                      </a:srgbClr>
                    </a:outerShdw>
                  </a:effectLst>
                </a:defRPr>
              </a:pPr>
              <a:endParaRPr/>
            </a:p>
          </p:txBody>
        </p:sp>
        <p:sp>
          <p:nvSpPr>
            <p:cNvPr id="371" name="Shape 371"/>
            <p:cNvSpPr/>
            <p:nvPr/>
          </p:nvSpPr>
          <p:spPr>
            <a:xfrm flipH="1" flipV="1">
              <a:off x="0" y="219736"/>
              <a:ext cx="520700" cy="1"/>
            </a:xfrm>
            <a:prstGeom prst="line">
              <a:avLst/>
            </a:prstGeom>
            <a:noFill/>
            <a:ln w="12700" cap="flat">
              <a:solidFill>
                <a:srgbClr val="FFFFFF"/>
              </a:solidFill>
              <a:prstDash val="solid"/>
              <a:miter lim="400000"/>
            </a:ln>
            <a:effectLst/>
          </p:spPr>
          <p:txBody>
            <a:bodyPr wrap="square" lIns="0" tIns="0" rIns="0" bIns="0" numCol="1" anchor="t">
              <a:noAutofit/>
            </a:bodyPr>
            <a:lstStyle/>
            <a:p>
              <a:pPr lvl="0">
                <a:defRPr sz="3600">
                  <a:effectLst>
                    <a:outerShdw blurRad="38100" dist="12700" dir="5400000" rotWithShape="0">
                      <a:srgbClr val="000000">
                        <a:alpha val="50000"/>
                      </a:srgbClr>
                    </a:outerShdw>
                  </a:effectLst>
                </a:defRPr>
              </a:pPr>
              <a:endParaRPr/>
            </a:p>
          </p:txBody>
        </p:sp>
      </p:grpSp>
      <p:sp>
        <p:nvSpPr>
          <p:cNvPr id="373" name="Shape 373"/>
          <p:cNvSpPr/>
          <p:nvPr/>
        </p:nvSpPr>
        <p:spPr>
          <a:xfrm>
            <a:off x="257869" y="1164734"/>
            <a:ext cx="7612262" cy="1992512"/>
          </a:xfrm>
          <a:prstGeom prst="roundRect">
            <a:avLst>
              <a:gd name="adj" fmla="val 16137"/>
            </a:avLst>
          </a:prstGeom>
          <a:gradFill>
            <a:gsLst>
              <a:gs pos="0">
                <a:srgbClr val="000000">
                  <a:alpha val="95000"/>
                </a:srgbClr>
              </a:gs>
              <a:gs pos="1412">
                <a:srgbClr val="212121">
                  <a:alpha val="95000"/>
                </a:srgbClr>
              </a:gs>
              <a:gs pos="5432">
                <a:srgbClr val="424242">
                  <a:alpha val="95000"/>
                </a:srgbClr>
              </a:gs>
              <a:gs pos="5432">
                <a:srgbClr val="212121">
                  <a:alpha val="95000"/>
                </a:srgbClr>
              </a:gs>
              <a:gs pos="100000">
                <a:srgbClr val="000000">
                  <a:alpha val="95000"/>
                </a:srgbClr>
              </a:gs>
            </a:gsLst>
            <a:path>
              <a:fillToRect l="100717" t="52885" r="-717" b="47114"/>
            </a:path>
          </a:gradFill>
          <a:ln w="25400">
            <a:miter lim="400000"/>
          </a:ln>
          <a:effectLst>
            <a:outerShdw blurRad="190500" dist="63500" dir="5400000" rotWithShape="0">
              <a:srgbClr val="000000">
                <a:alpha val="36926"/>
              </a:srgbClr>
            </a:outerShdw>
          </a:effectLst>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374" name="Shape 374"/>
          <p:cNvSpPr/>
          <p:nvPr/>
        </p:nvSpPr>
        <p:spPr>
          <a:xfrm>
            <a:off x="2962274" y="-95251"/>
            <a:ext cx="2203451" cy="1155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Oswald "/>
                <a:ea typeface="Oswald "/>
                <a:cs typeface="Oswald "/>
                <a:sym typeface="Oswald "/>
              </a:defRPr>
            </a:lvl1pPr>
          </a:lstStyle>
          <a:p>
            <a:pPr lvl="0">
              <a:defRPr sz="1800">
                <a:solidFill>
                  <a:srgbClr val="000000"/>
                </a:solidFill>
              </a:defRPr>
            </a:pPr>
            <a:r>
              <a:rPr sz="5600">
                <a:solidFill>
                  <a:srgbClr val="FFFFFF"/>
                </a:solidFill>
              </a:rPr>
              <a:t>CROWD</a:t>
            </a:r>
          </a:p>
        </p:txBody>
      </p:sp>
      <p:sp>
        <p:nvSpPr>
          <p:cNvPr id="375" name="Shape 375"/>
          <p:cNvSpPr/>
          <p:nvPr/>
        </p:nvSpPr>
        <p:spPr>
          <a:xfrm>
            <a:off x="1752600" y="1746310"/>
            <a:ext cx="5697965" cy="829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400">
                <a:latin typeface="Helvetica Neue Light"/>
                <a:ea typeface="Helvetica Neue Light"/>
                <a:cs typeface="Helvetica Neue Light"/>
                <a:sym typeface="Helvetica Neue Light"/>
              </a:defRPr>
            </a:lvl1pPr>
          </a:lstStyle>
          <a:p>
            <a:pPr lvl="0">
              <a:defRPr sz="1800">
                <a:solidFill>
                  <a:srgbClr val="000000"/>
                </a:solidFill>
              </a:defRPr>
            </a:pPr>
            <a:r>
              <a:rPr sz="2400">
                <a:solidFill>
                  <a:srgbClr val="FFFFFF"/>
                </a:solidFill>
              </a:rPr>
              <a:t>Wayne Saperstein has accepted your request for referral</a:t>
            </a:r>
          </a:p>
        </p:txBody>
      </p:sp>
      <p:sp>
        <p:nvSpPr>
          <p:cNvPr id="376" name="Shape 376"/>
          <p:cNvSpPr/>
          <p:nvPr/>
        </p:nvSpPr>
        <p:spPr>
          <a:xfrm>
            <a:off x="523461" y="1665689"/>
            <a:ext cx="990601" cy="990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3"/>
          </a:blipFill>
          <a:ln w="25400">
            <a:solidFill>
              <a:srgbClr val="FFFFFF"/>
            </a:solidFill>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377" name="Shape 377"/>
          <p:cNvSpPr/>
          <p:nvPr/>
        </p:nvSpPr>
        <p:spPr>
          <a:xfrm flipV="1">
            <a:off x="1639689" y="1164734"/>
            <a:ext cx="1" cy="1992512"/>
          </a:xfrm>
          <a:prstGeom prst="line">
            <a:avLst/>
          </a:prstGeom>
          <a:ln w="12700">
            <a:solidFill>
              <a:srgbClr val="282C2C"/>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378" name="Shape 378"/>
          <p:cNvSpPr/>
          <p:nvPr/>
        </p:nvSpPr>
        <p:spPr>
          <a:xfrm flipV="1">
            <a:off x="1620639" y="1164734"/>
            <a:ext cx="1" cy="1992512"/>
          </a:xfrm>
          <a:prstGeom prst="line">
            <a:avLst/>
          </a:prstGeom>
          <a:ln w="12700">
            <a:solidFill>
              <a:srgbClr val="363A3B"/>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379" name="Shape 379"/>
          <p:cNvSpPr/>
          <p:nvPr/>
        </p:nvSpPr>
        <p:spPr>
          <a:xfrm flipV="1">
            <a:off x="1652389" y="1164734"/>
            <a:ext cx="1" cy="1992512"/>
          </a:xfrm>
          <a:prstGeom prst="line">
            <a:avLst/>
          </a:prstGeom>
          <a:ln w="12700">
            <a:solidFill>
              <a:srgbClr val="525858"/>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380" name="Shape 380"/>
          <p:cNvSpPr/>
          <p:nvPr/>
        </p:nvSpPr>
        <p:spPr>
          <a:xfrm>
            <a:off x="331894" y="1220806"/>
            <a:ext cx="300871" cy="319666"/>
          </a:xfrm>
          <a:custGeom>
            <a:avLst/>
            <a:gdLst/>
            <a:ahLst/>
            <a:cxnLst>
              <a:cxn ang="0">
                <a:pos x="wd2" y="hd2"/>
              </a:cxn>
              <a:cxn ang="5400000">
                <a:pos x="wd2" y="hd2"/>
              </a:cxn>
              <a:cxn ang="10800000">
                <a:pos x="wd2" y="hd2"/>
              </a:cxn>
              <a:cxn ang="16200000">
                <a:pos x="wd2" y="hd2"/>
              </a:cxn>
            </a:cxnLst>
            <a:rect l="0" t="0" r="r" b="b"/>
            <a:pathLst>
              <a:path w="20681" h="21158" extrusionOk="0">
                <a:moveTo>
                  <a:pt x="20681" y="127"/>
                </a:moveTo>
                <a:cubicBezTo>
                  <a:pt x="15779" y="-442"/>
                  <a:pt x="10845" y="917"/>
                  <a:pt x="6997" y="3897"/>
                </a:cubicBezTo>
                <a:cubicBezTo>
                  <a:pt x="1651" y="8036"/>
                  <a:pt x="-919" y="14657"/>
                  <a:pt x="298" y="21158"/>
                </a:cubicBezTo>
                <a:cubicBezTo>
                  <a:pt x="1339" y="15830"/>
                  <a:pt x="4028" y="10929"/>
                  <a:pt x="8013" y="7099"/>
                </a:cubicBezTo>
                <a:cubicBezTo>
                  <a:pt x="11517" y="3731"/>
                  <a:pt x="15890" y="1325"/>
                  <a:pt x="20681" y="127"/>
                </a:cubicBezTo>
                <a:close/>
              </a:path>
            </a:pathLst>
          </a:custGeom>
          <a:solidFill>
            <a:srgbClr val="FFFFFF">
              <a:alpha val="40157"/>
            </a:srgbClr>
          </a:solidFill>
          <a:ln w="12700">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381" name="Shape 381"/>
          <p:cNvSpPr/>
          <p:nvPr/>
        </p:nvSpPr>
        <p:spPr>
          <a:xfrm rot="10800000" flipH="1">
            <a:off x="331894" y="2781508"/>
            <a:ext cx="300871" cy="319667"/>
          </a:xfrm>
          <a:custGeom>
            <a:avLst/>
            <a:gdLst/>
            <a:ahLst/>
            <a:cxnLst>
              <a:cxn ang="0">
                <a:pos x="wd2" y="hd2"/>
              </a:cxn>
              <a:cxn ang="5400000">
                <a:pos x="wd2" y="hd2"/>
              </a:cxn>
              <a:cxn ang="10800000">
                <a:pos x="wd2" y="hd2"/>
              </a:cxn>
              <a:cxn ang="16200000">
                <a:pos x="wd2" y="hd2"/>
              </a:cxn>
            </a:cxnLst>
            <a:rect l="0" t="0" r="r" b="b"/>
            <a:pathLst>
              <a:path w="20681" h="21158" extrusionOk="0">
                <a:moveTo>
                  <a:pt x="20681" y="127"/>
                </a:moveTo>
                <a:cubicBezTo>
                  <a:pt x="15779" y="-442"/>
                  <a:pt x="10845" y="917"/>
                  <a:pt x="6997" y="3897"/>
                </a:cubicBezTo>
                <a:cubicBezTo>
                  <a:pt x="1651" y="8036"/>
                  <a:pt x="-919" y="14657"/>
                  <a:pt x="298" y="21158"/>
                </a:cubicBezTo>
                <a:cubicBezTo>
                  <a:pt x="1339" y="15830"/>
                  <a:pt x="4028" y="10929"/>
                  <a:pt x="8013" y="7099"/>
                </a:cubicBezTo>
                <a:cubicBezTo>
                  <a:pt x="11517" y="3731"/>
                  <a:pt x="15890" y="1325"/>
                  <a:pt x="20681" y="127"/>
                </a:cubicBezTo>
                <a:close/>
              </a:path>
            </a:pathLst>
          </a:custGeom>
          <a:solidFill>
            <a:srgbClr val="FFFFFF">
              <a:alpha val="40157"/>
            </a:srgbClr>
          </a:solidFill>
          <a:ln w="12700">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382" name="Shape 382"/>
          <p:cNvSpPr/>
          <p:nvPr/>
        </p:nvSpPr>
        <p:spPr>
          <a:xfrm>
            <a:off x="257869" y="3331379"/>
            <a:ext cx="7612262" cy="1992512"/>
          </a:xfrm>
          <a:prstGeom prst="roundRect">
            <a:avLst>
              <a:gd name="adj" fmla="val 16137"/>
            </a:avLst>
          </a:prstGeom>
          <a:gradFill>
            <a:gsLst>
              <a:gs pos="0">
                <a:srgbClr val="000000">
                  <a:alpha val="95000"/>
                </a:srgbClr>
              </a:gs>
              <a:gs pos="1412">
                <a:srgbClr val="212121">
                  <a:alpha val="95000"/>
                </a:srgbClr>
              </a:gs>
              <a:gs pos="5432">
                <a:srgbClr val="424242">
                  <a:alpha val="95000"/>
                </a:srgbClr>
              </a:gs>
              <a:gs pos="5432">
                <a:srgbClr val="212121">
                  <a:alpha val="95000"/>
                </a:srgbClr>
              </a:gs>
              <a:gs pos="100000">
                <a:srgbClr val="000000">
                  <a:alpha val="95000"/>
                </a:srgbClr>
              </a:gs>
            </a:gsLst>
            <a:path>
              <a:fillToRect l="100717" t="52885" r="-717" b="47114"/>
            </a:path>
          </a:gradFill>
          <a:ln w="25400">
            <a:miter lim="400000"/>
          </a:ln>
          <a:effectLst>
            <a:outerShdw blurRad="190500" dist="63500" dir="5400000" rotWithShape="0">
              <a:srgbClr val="000000">
                <a:alpha val="36926"/>
              </a:srgbClr>
            </a:outerShdw>
          </a:effectLst>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383" name="Shape 383"/>
          <p:cNvSpPr/>
          <p:nvPr/>
        </p:nvSpPr>
        <p:spPr>
          <a:xfrm>
            <a:off x="1752600" y="3912956"/>
            <a:ext cx="5697965" cy="82935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400">
                <a:latin typeface="Helvetica Neue Light"/>
                <a:ea typeface="Helvetica Neue Light"/>
                <a:cs typeface="Helvetica Neue Light"/>
                <a:sym typeface="Helvetica Neue Light"/>
              </a:defRPr>
            </a:lvl1pPr>
          </a:lstStyle>
          <a:p>
            <a:pPr lvl="0">
              <a:defRPr sz="1800">
                <a:solidFill>
                  <a:srgbClr val="000000"/>
                </a:solidFill>
              </a:defRPr>
            </a:pPr>
            <a:r>
              <a:rPr sz="2400">
                <a:solidFill>
                  <a:srgbClr val="FFFFFF"/>
                </a:solidFill>
              </a:rPr>
              <a:t>Duncan Stanley has posted a new job Junior Developer at ABC LLC, Chicago, IL</a:t>
            </a:r>
          </a:p>
        </p:txBody>
      </p:sp>
      <p:sp>
        <p:nvSpPr>
          <p:cNvPr id="384" name="Shape 384"/>
          <p:cNvSpPr/>
          <p:nvPr/>
        </p:nvSpPr>
        <p:spPr>
          <a:xfrm>
            <a:off x="523461" y="3832335"/>
            <a:ext cx="990601" cy="990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3"/>
          </a:blipFill>
          <a:ln w="25400">
            <a:solidFill>
              <a:srgbClr val="FFFFFF"/>
            </a:solidFill>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385" name="Shape 385"/>
          <p:cNvSpPr/>
          <p:nvPr/>
        </p:nvSpPr>
        <p:spPr>
          <a:xfrm flipV="1">
            <a:off x="1639689" y="3331380"/>
            <a:ext cx="1" cy="1992512"/>
          </a:xfrm>
          <a:prstGeom prst="line">
            <a:avLst/>
          </a:prstGeom>
          <a:ln w="12700">
            <a:solidFill>
              <a:srgbClr val="282C2C"/>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386" name="Shape 386"/>
          <p:cNvSpPr/>
          <p:nvPr/>
        </p:nvSpPr>
        <p:spPr>
          <a:xfrm flipV="1">
            <a:off x="1620639" y="3331380"/>
            <a:ext cx="1" cy="1992512"/>
          </a:xfrm>
          <a:prstGeom prst="line">
            <a:avLst/>
          </a:prstGeom>
          <a:ln w="12700">
            <a:solidFill>
              <a:srgbClr val="363A3B"/>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387" name="Shape 387"/>
          <p:cNvSpPr/>
          <p:nvPr/>
        </p:nvSpPr>
        <p:spPr>
          <a:xfrm flipV="1">
            <a:off x="1652389" y="3331380"/>
            <a:ext cx="1" cy="1992512"/>
          </a:xfrm>
          <a:prstGeom prst="line">
            <a:avLst/>
          </a:prstGeom>
          <a:ln w="12700">
            <a:solidFill>
              <a:srgbClr val="525858"/>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388" name="Shape 388"/>
          <p:cNvSpPr/>
          <p:nvPr/>
        </p:nvSpPr>
        <p:spPr>
          <a:xfrm>
            <a:off x="331894" y="3387451"/>
            <a:ext cx="300871" cy="319666"/>
          </a:xfrm>
          <a:custGeom>
            <a:avLst/>
            <a:gdLst/>
            <a:ahLst/>
            <a:cxnLst>
              <a:cxn ang="0">
                <a:pos x="wd2" y="hd2"/>
              </a:cxn>
              <a:cxn ang="5400000">
                <a:pos x="wd2" y="hd2"/>
              </a:cxn>
              <a:cxn ang="10800000">
                <a:pos x="wd2" y="hd2"/>
              </a:cxn>
              <a:cxn ang="16200000">
                <a:pos x="wd2" y="hd2"/>
              </a:cxn>
            </a:cxnLst>
            <a:rect l="0" t="0" r="r" b="b"/>
            <a:pathLst>
              <a:path w="20681" h="21158" extrusionOk="0">
                <a:moveTo>
                  <a:pt x="20681" y="127"/>
                </a:moveTo>
                <a:cubicBezTo>
                  <a:pt x="15779" y="-442"/>
                  <a:pt x="10845" y="917"/>
                  <a:pt x="6997" y="3897"/>
                </a:cubicBezTo>
                <a:cubicBezTo>
                  <a:pt x="1651" y="8036"/>
                  <a:pt x="-919" y="14657"/>
                  <a:pt x="298" y="21158"/>
                </a:cubicBezTo>
                <a:cubicBezTo>
                  <a:pt x="1339" y="15830"/>
                  <a:pt x="4028" y="10929"/>
                  <a:pt x="8013" y="7099"/>
                </a:cubicBezTo>
                <a:cubicBezTo>
                  <a:pt x="11517" y="3731"/>
                  <a:pt x="15890" y="1325"/>
                  <a:pt x="20681" y="127"/>
                </a:cubicBezTo>
                <a:close/>
              </a:path>
            </a:pathLst>
          </a:custGeom>
          <a:solidFill>
            <a:srgbClr val="FFFFFF">
              <a:alpha val="40157"/>
            </a:srgbClr>
          </a:solidFill>
          <a:ln w="12700">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389" name="Shape 389"/>
          <p:cNvSpPr/>
          <p:nvPr/>
        </p:nvSpPr>
        <p:spPr>
          <a:xfrm rot="10800000" flipH="1">
            <a:off x="331894" y="4948154"/>
            <a:ext cx="300871" cy="319666"/>
          </a:xfrm>
          <a:custGeom>
            <a:avLst/>
            <a:gdLst/>
            <a:ahLst/>
            <a:cxnLst>
              <a:cxn ang="0">
                <a:pos x="wd2" y="hd2"/>
              </a:cxn>
              <a:cxn ang="5400000">
                <a:pos x="wd2" y="hd2"/>
              </a:cxn>
              <a:cxn ang="10800000">
                <a:pos x="wd2" y="hd2"/>
              </a:cxn>
              <a:cxn ang="16200000">
                <a:pos x="wd2" y="hd2"/>
              </a:cxn>
            </a:cxnLst>
            <a:rect l="0" t="0" r="r" b="b"/>
            <a:pathLst>
              <a:path w="20681" h="21158" extrusionOk="0">
                <a:moveTo>
                  <a:pt x="20681" y="127"/>
                </a:moveTo>
                <a:cubicBezTo>
                  <a:pt x="15779" y="-442"/>
                  <a:pt x="10845" y="917"/>
                  <a:pt x="6997" y="3897"/>
                </a:cubicBezTo>
                <a:cubicBezTo>
                  <a:pt x="1651" y="8036"/>
                  <a:pt x="-919" y="14657"/>
                  <a:pt x="298" y="21158"/>
                </a:cubicBezTo>
                <a:cubicBezTo>
                  <a:pt x="1339" y="15830"/>
                  <a:pt x="4028" y="10929"/>
                  <a:pt x="8013" y="7099"/>
                </a:cubicBezTo>
                <a:cubicBezTo>
                  <a:pt x="11517" y="3731"/>
                  <a:pt x="15890" y="1325"/>
                  <a:pt x="20681" y="127"/>
                </a:cubicBezTo>
                <a:close/>
              </a:path>
            </a:pathLst>
          </a:custGeom>
          <a:solidFill>
            <a:srgbClr val="FFFFFF">
              <a:alpha val="40157"/>
            </a:srgbClr>
          </a:solidFill>
          <a:ln w="12700">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390" name="Shape 390"/>
          <p:cNvSpPr/>
          <p:nvPr/>
        </p:nvSpPr>
        <p:spPr>
          <a:xfrm>
            <a:off x="257869" y="5554097"/>
            <a:ext cx="7612262" cy="1992511"/>
          </a:xfrm>
          <a:prstGeom prst="roundRect">
            <a:avLst>
              <a:gd name="adj" fmla="val 16137"/>
            </a:avLst>
          </a:prstGeom>
          <a:gradFill>
            <a:gsLst>
              <a:gs pos="0">
                <a:srgbClr val="000000">
                  <a:alpha val="95000"/>
                </a:srgbClr>
              </a:gs>
              <a:gs pos="1412">
                <a:srgbClr val="212121">
                  <a:alpha val="95000"/>
                </a:srgbClr>
              </a:gs>
              <a:gs pos="5432">
                <a:srgbClr val="424242">
                  <a:alpha val="95000"/>
                </a:srgbClr>
              </a:gs>
              <a:gs pos="5432">
                <a:srgbClr val="212121">
                  <a:alpha val="95000"/>
                </a:srgbClr>
              </a:gs>
              <a:gs pos="100000">
                <a:srgbClr val="000000">
                  <a:alpha val="95000"/>
                </a:srgbClr>
              </a:gs>
            </a:gsLst>
            <a:path>
              <a:fillToRect l="100717" t="52885" r="-717" b="47114"/>
            </a:path>
          </a:gradFill>
          <a:ln w="25400">
            <a:miter lim="400000"/>
          </a:ln>
          <a:effectLst>
            <a:outerShdw blurRad="190500" dist="63500" dir="5400000" rotWithShape="0">
              <a:srgbClr val="000000">
                <a:alpha val="36926"/>
              </a:srgbClr>
            </a:outerShdw>
          </a:effectLst>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391" name="Shape 391"/>
          <p:cNvSpPr/>
          <p:nvPr/>
        </p:nvSpPr>
        <p:spPr>
          <a:xfrm>
            <a:off x="1752600" y="5951523"/>
            <a:ext cx="5697965" cy="11976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400">
                <a:latin typeface="Helvetica Neue Light"/>
                <a:ea typeface="Helvetica Neue Light"/>
                <a:cs typeface="Helvetica Neue Light"/>
                <a:sym typeface="Helvetica Neue Light"/>
              </a:defRPr>
            </a:lvl1pPr>
          </a:lstStyle>
          <a:p>
            <a:pPr lvl="0">
              <a:defRPr sz="1800">
                <a:solidFill>
                  <a:srgbClr val="000000"/>
                </a:solidFill>
              </a:defRPr>
            </a:pPr>
            <a:r>
              <a:rPr sz="2400">
                <a:solidFill>
                  <a:srgbClr val="FFFFFF"/>
                </a:solidFill>
              </a:rPr>
              <a:t>Sean Leung has posted a new job IT Infrastructure Consultant at Everbright Holdings LLC, Chicago, IL</a:t>
            </a:r>
          </a:p>
        </p:txBody>
      </p:sp>
      <p:sp>
        <p:nvSpPr>
          <p:cNvPr id="392" name="Shape 392"/>
          <p:cNvSpPr/>
          <p:nvPr/>
        </p:nvSpPr>
        <p:spPr>
          <a:xfrm>
            <a:off x="523461" y="6055052"/>
            <a:ext cx="990601" cy="990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3"/>
          </a:blipFill>
          <a:ln w="25400">
            <a:solidFill>
              <a:srgbClr val="FFFFFF"/>
            </a:solidFill>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393" name="Shape 393"/>
          <p:cNvSpPr/>
          <p:nvPr/>
        </p:nvSpPr>
        <p:spPr>
          <a:xfrm flipV="1">
            <a:off x="1639689" y="5554097"/>
            <a:ext cx="1" cy="1992512"/>
          </a:xfrm>
          <a:prstGeom prst="line">
            <a:avLst/>
          </a:prstGeom>
          <a:ln w="12700">
            <a:solidFill>
              <a:srgbClr val="282C2C"/>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394" name="Shape 394"/>
          <p:cNvSpPr/>
          <p:nvPr/>
        </p:nvSpPr>
        <p:spPr>
          <a:xfrm flipV="1">
            <a:off x="1620639" y="5554097"/>
            <a:ext cx="1" cy="1992512"/>
          </a:xfrm>
          <a:prstGeom prst="line">
            <a:avLst/>
          </a:prstGeom>
          <a:ln w="12700">
            <a:solidFill>
              <a:srgbClr val="363A3B"/>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395" name="Shape 395"/>
          <p:cNvSpPr/>
          <p:nvPr/>
        </p:nvSpPr>
        <p:spPr>
          <a:xfrm flipV="1">
            <a:off x="1652389" y="5554097"/>
            <a:ext cx="1" cy="1992512"/>
          </a:xfrm>
          <a:prstGeom prst="line">
            <a:avLst/>
          </a:prstGeom>
          <a:ln w="12700">
            <a:solidFill>
              <a:srgbClr val="525858"/>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396" name="Shape 396"/>
          <p:cNvSpPr/>
          <p:nvPr/>
        </p:nvSpPr>
        <p:spPr>
          <a:xfrm>
            <a:off x="331894" y="5610168"/>
            <a:ext cx="300871" cy="319666"/>
          </a:xfrm>
          <a:custGeom>
            <a:avLst/>
            <a:gdLst/>
            <a:ahLst/>
            <a:cxnLst>
              <a:cxn ang="0">
                <a:pos x="wd2" y="hd2"/>
              </a:cxn>
              <a:cxn ang="5400000">
                <a:pos x="wd2" y="hd2"/>
              </a:cxn>
              <a:cxn ang="10800000">
                <a:pos x="wd2" y="hd2"/>
              </a:cxn>
              <a:cxn ang="16200000">
                <a:pos x="wd2" y="hd2"/>
              </a:cxn>
            </a:cxnLst>
            <a:rect l="0" t="0" r="r" b="b"/>
            <a:pathLst>
              <a:path w="20681" h="21158" extrusionOk="0">
                <a:moveTo>
                  <a:pt x="20681" y="127"/>
                </a:moveTo>
                <a:cubicBezTo>
                  <a:pt x="15779" y="-442"/>
                  <a:pt x="10845" y="917"/>
                  <a:pt x="6997" y="3897"/>
                </a:cubicBezTo>
                <a:cubicBezTo>
                  <a:pt x="1651" y="8036"/>
                  <a:pt x="-919" y="14657"/>
                  <a:pt x="298" y="21158"/>
                </a:cubicBezTo>
                <a:cubicBezTo>
                  <a:pt x="1339" y="15830"/>
                  <a:pt x="4028" y="10929"/>
                  <a:pt x="8013" y="7099"/>
                </a:cubicBezTo>
                <a:cubicBezTo>
                  <a:pt x="11517" y="3731"/>
                  <a:pt x="15890" y="1325"/>
                  <a:pt x="20681" y="127"/>
                </a:cubicBezTo>
                <a:close/>
              </a:path>
            </a:pathLst>
          </a:custGeom>
          <a:solidFill>
            <a:srgbClr val="FFFFFF">
              <a:alpha val="40157"/>
            </a:srgbClr>
          </a:solidFill>
          <a:ln w="12700">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397" name="Shape 397"/>
          <p:cNvSpPr/>
          <p:nvPr/>
        </p:nvSpPr>
        <p:spPr>
          <a:xfrm rot="10800000" flipH="1">
            <a:off x="331894" y="7170871"/>
            <a:ext cx="300871" cy="319666"/>
          </a:xfrm>
          <a:custGeom>
            <a:avLst/>
            <a:gdLst/>
            <a:ahLst/>
            <a:cxnLst>
              <a:cxn ang="0">
                <a:pos x="wd2" y="hd2"/>
              </a:cxn>
              <a:cxn ang="5400000">
                <a:pos x="wd2" y="hd2"/>
              </a:cxn>
              <a:cxn ang="10800000">
                <a:pos x="wd2" y="hd2"/>
              </a:cxn>
              <a:cxn ang="16200000">
                <a:pos x="wd2" y="hd2"/>
              </a:cxn>
            </a:cxnLst>
            <a:rect l="0" t="0" r="r" b="b"/>
            <a:pathLst>
              <a:path w="20681" h="21158" extrusionOk="0">
                <a:moveTo>
                  <a:pt x="20681" y="127"/>
                </a:moveTo>
                <a:cubicBezTo>
                  <a:pt x="15779" y="-442"/>
                  <a:pt x="10845" y="917"/>
                  <a:pt x="6997" y="3897"/>
                </a:cubicBezTo>
                <a:cubicBezTo>
                  <a:pt x="1651" y="8036"/>
                  <a:pt x="-919" y="14657"/>
                  <a:pt x="298" y="21158"/>
                </a:cubicBezTo>
                <a:cubicBezTo>
                  <a:pt x="1339" y="15830"/>
                  <a:pt x="4028" y="10929"/>
                  <a:pt x="8013" y="7099"/>
                </a:cubicBezTo>
                <a:cubicBezTo>
                  <a:pt x="11517" y="3731"/>
                  <a:pt x="15890" y="1325"/>
                  <a:pt x="20681" y="127"/>
                </a:cubicBezTo>
                <a:close/>
              </a:path>
            </a:pathLst>
          </a:custGeom>
          <a:solidFill>
            <a:srgbClr val="FFFFFF">
              <a:alpha val="40157"/>
            </a:srgbClr>
          </a:solidFill>
          <a:ln w="12700">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398" name="Shape 398"/>
          <p:cNvSpPr/>
          <p:nvPr/>
        </p:nvSpPr>
        <p:spPr>
          <a:xfrm>
            <a:off x="257869" y="7776813"/>
            <a:ext cx="7612262" cy="1992512"/>
          </a:xfrm>
          <a:prstGeom prst="roundRect">
            <a:avLst>
              <a:gd name="adj" fmla="val 16137"/>
            </a:avLst>
          </a:prstGeom>
          <a:gradFill>
            <a:gsLst>
              <a:gs pos="0">
                <a:srgbClr val="000000">
                  <a:alpha val="95000"/>
                </a:srgbClr>
              </a:gs>
              <a:gs pos="1412">
                <a:srgbClr val="212121">
                  <a:alpha val="95000"/>
                </a:srgbClr>
              </a:gs>
              <a:gs pos="5432">
                <a:srgbClr val="424242">
                  <a:alpha val="95000"/>
                </a:srgbClr>
              </a:gs>
              <a:gs pos="5432">
                <a:srgbClr val="212121">
                  <a:alpha val="95000"/>
                </a:srgbClr>
              </a:gs>
              <a:gs pos="100000">
                <a:srgbClr val="000000">
                  <a:alpha val="95000"/>
                </a:srgbClr>
              </a:gs>
            </a:gsLst>
            <a:path>
              <a:fillToRect l="100717" t="52885" r="-717" b="47114"/>
            </a:path>
          </a:gradFill>
          <a:ln w="25400">
            <a:miter lim="400000"/>
          </a:ln>
          <a:effectLst>
            <a:outerShdw blurRad="190500" dist="63500" dir="5400000" rotWithShape="0">
              <a:srgbClr val="000000">
                <a:alpha val="36926"/>
              </a:srgbClr>
            </a:outerShdw>
          </a:effectLst>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399" name="Shape 399"/>
          <p:cNvSpPr/>
          <p:nvPr/>
        </p:nvSpPr>
        <p:spPr>
          <a:xfrm>
            <a:off x="1752600" y="8542540"/>
            <a:ext cx="5697965" cy="4610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400">
                <a:latin typeface="Helvetica Neue Light"/>
                <a:ea typeface="Helvetica Neue Light"/>
                <a:cs typeface="Helvetica Neue Light"/>
                <a:sym typeface="Helvetica Neue Light"/>
              </a:defRPr>
            </a:lvl1pPr>
          </a:lstStyle>
          <a:p>
            <a:pPr lvl="0">
              <a:defRPr sz="1800">
                <a:solidFill>
                  <a:srgbClr val="000000"/>
                </a:solidFill>
              </a:defRPr>
            </a:pPr>
            <a:r>
              <a:rPr sz="2400">
                <a:solidFill>
                  <a:srgbClr val="FFFFFF"/>
                </a:solidFill>
              </a:rPr>
              <a:t>Susan Chan has followed you</a:t>
            </a:r>
          </a:p>
        </p:txBody>
      </p:sp>
      <p:sp>
        <p:nvSpPr>
          <p:cNvPr id="400" name="Shape 400"/>
          <p:cNvSpPr/>
          <p:nvPr/>
        </p:nvSpPr>
        <p:spPr>
          <a:xfrm>
            <a:off x="523461" y="8277769"/>
            <a:ext cx="990601" cy="990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3"/>
          </a:blipFill>
          <a:ln w="25400">
            <a:solidFill>
              <a:srgbClr val="FFFFFF"/>
            </a:solidFill>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401" name="Shape 401"/>
          <p:cNvSpPr/>
          <p:nvPr/>
        </p:nvSpPr>
        <p:spPr>
          <a:xfrm flipV="1">
            <a:off x="1639689" y="7776814"/>
            <a:ext cx="1" cy="1992512"/>
          </a:xfrm>
          <a:prstGeom prst="line">
            <a:avLst/>
          </a:prstGeom>
          <a:ln w="12700">
            <a:solidFill>
              <a:srgbClr val="282C2C"/>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402" name="Shape 402"/>
          <p:cNvSpPr/>
          <p:nvPr/>
        </p:nvSpPr>
        <p:spPr>
          <a:xfrm flipV="1">
            <a:off x="1620639" y="7776814"/>
            <a:ext cx="1" cy="1992512"/>
          </a:xfrm>
          <a:prstGeom prst="line">
            <a:avLst/>
          </a:prstGeom>
          <a:ln w="12700">
            <a:solidFill>
              <a:srgbClr val="363A3B"/>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403" name="Shape 403"/>
          <p:cNvSpPr/>
          <p:nvPr/>
        </p:nvSpPr>
        <p:spPr>
          <a:xfrm flipV="1">
            <a:off x="1652389" y="7776814"/>
            <a:ext cx="1" cy="1992512"/>
          </a:xfrm>
          <a:prstGeom prst="line">
            <a:avLst/>
          </a:prstGeom>
          <a:ln w="12700">
            <a:solidFill>
              <a:srgbClr val="525858"/>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404" name="Shape 404"/>
          <p:cNvSpPr/>
          <p:nvPr/>
        </p:nvSpPr>
        <p:spPr>
          <a:xfrm>
            <a:off x="331894" y="7832885"/>
            <a:ext cx="300871" cy="319666"/>
          </a:xfrm>
          <a:custGeom>
            <a:avLst/>
            <a:gdLst/>
            <a:ahLst/>
            <a:cxnLst>
              <a:cxn ang="0">
                <a:pos x="wd2" y="hd2"/>
              </a:cxn>
              <a:cxn ang="5400000">
                <a:pos x="wd2" y="hd2"/>
              </a:cxn>
              <a:cxn ang="10800000">
                <a:pos x="wd2" y="hd2"/>
              </a:cxn>
              <a:cxn ang="16200000">
                <a:pos x="wd2" y="hd2"/>
              </a:cxn>
            </a:cxnLst>
            <a:rect l="0" t="0" r="r" b="b"/>
            <a:pathLst>
              <a:path w="20681" h="21158" extrusionOk="0">
                <a:moveTo>
                  <a:pt x="20681" y="127"/>
                </a:moveTo>
                <a:cubicBezTo>
                  <a:pt x="15779" y="-442"/>
                  <a:pt x="10845" y="917"/>
                  <a:pt x="6997" y="3897"/>
                </a:cubicBezTo>
                <a:cubicBezTo>
                  <a:pt x="1651" y="8036"/>
                  <a:pt x="-919" y="14657"/>
                  <a:pt x="298" y="21158"/>
                </a:cubicBezTo>
                <a:cubicBezTo>
                  <a:pt x="1339" y="15830"/>
                  <a:pt x="4028" y="10929"/>
                  <a:pt x="8013" y="7099"/>
                </a:cubicBezTo>
                <a:cubicBezTo>
                  <a:pt x="11517" y="3731"/>
                  <a:pt x="15890" y="1325"/>
                  <a:pt x="20681" y="127"/>
                </a:cubicBezTo>
                <a:close/>
              </a:path>
            </a:pathLst>
          </a:custGeom>
          <a:solidFill>
            <a:srgbClr val="FFFFFF">
              <a:alpha val="40157"/>
            </a:srgbClr>
          </a:solidFill>
          <a:ln w="12700">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405" name="Shape 405"/>
          <p:cNvSpPr/>
          <p:nvPr/>
        </p:nvSpPr>
        <p:spPr>
          <a:xfrm rot="10800000" flipH="1">
            <a:off x="331894" y="9393588"/>
            <a:ext cx="300871" cy="319666"/>
          </a:xfrm>
          <a:custGeom>
            <a:avLst/>
            <a:gdLst/>
            <a:ahLst/>
            <a:cxnLst>
              <a:cxn ang="0">
                <a:pos x="wd2" y="hd2"/>
              </a:cxn>
              <a:cxn ang="5400000">
                <a:pos x="wd2" y="hd2"/>
              </a:cxn>
              <a:cxn ang="10800000">
                <a:pos x="wd2" y="hd2"/>
              </a:cxn>
              <a:cxn ang="16200000">
                <a:pos x="wd2" y="hd2"/>
              </a:cxn>
            </a:cxnLst>
            <a:rect l="0" t="0" r="r" b="b"/>
            <a:pathLst>
              <a:path w="20681" h="21158" extrusionOk="0">
                <a:moveTo>
                  <a:pt x="20681" y="127"/>
                </a:moveTo>
                <a:cubicBezTo>
                  <a:pt x="15779" y="-442"/>
                  <a:pt x="10845" y="917"/>
                  <a:pt x="6997" y="3897"/>
                </a:cubicBezTo>
                <a:cubicBezTo>
                  <a:pt x="1651" y="8036"/>
                  <a:pt x="-919" y="14657"/>
                  <a:pt x="298" y="21158"/>
                </a:cubicBezTo>
                <a:cubicBezTo>
                  <a:pt x="1339" y="15830"/>
                  <a:pt x="4028" y="10929"/>
                  <a:pt x="8013" y="7099"/>
                </a:cubicBezTo>
                <a:cubicBezTo>
                  <a:pt x="11517" y="3731"/>
                  <a:pt x="15890" y="1325"/>
                  <a:pt x="20681" y="127"/>
                </a:cubicBezTo>
                <a:close/>
              </a:path>
            </a:pathLst>
          </a:custGeom>
          <a:solidFill>
            <a:srgbClr val="FFFFFF">
              <a:alpha val="40157"/>
            </a:srgbClr>
          </a:solidFill>
          <a:ln w="12700">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406" name="Shape 406"/>
          <p:cNvSpPr/>
          <p:nvPr/>
        </p:nvSpPr>
        <p:spPr>
          <a:xfrm>
            <a:off x="5723466" y="13996951"/>
            <a:ext cx="2769990" cy="381076"/>
          </a:xfrm>
          <a:prstGeom prst="roundRect">
            <a:avLst>
              <a:gd name="adj" fmla="val 49990"/>
            </a:avLst>
          </a:prstGeom>
          <a:gradFill>
            <a:gsLst>
              <a:gs pos="0">
                <a:srgbClr val="000000">
                  <a:alpha val="95000"/>
                </a:srgbClr>
              </a:gs>
              <a:gs pos="1412">
                <a:srgbClr val="212121">
                  <a:alpha val="95000"/>
                </a:srgbClr>
              </a:gs>
              <a:gs pos="5432">
                <a:srgbClr val="424242">
                  <a:alpha val="95000"/>
                </a:srgbClr>
              </a:gs>
              <a:gs pos="5432">
                <a:srgbClr val="212121">
                  <a:alpha val="95000"/>
                </a:srgbClr>
              </a:gs>
              <a:gs pos="100000">
                <a:srgbClr val="000000">
                  <a:alpha val="95000"/>
                </a:srgbClr>
              </a:gs>
            </a:gsLst>
            <a:path>
              <a:fillToRect l="100717" t="52885" r="-717" b="47114"/>
            </a:path>
          </a:gradFill>
          <a:ln w="25400">
            <a:miter lim="400000"/>
          </a:ln>
          <a:effectLst>
            <a:outerShdw blurRad="190500" dist="63500" dir="5400000" rotWithShape="0">
              <a:srgbClr val="000000">
                <a:alpha val="36926"/>
              </a:srgbClr>
            </a:outerShdw>
          </a:effectLst>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407" name="Shape 407"/>
          <p:cNvSpPr/>
          <p:nvPr/>
        </p:nvSpPr>
        <p:spPr>
          <a:xfrm>
            <a:off x="5791636" y="13956959"/>
            <a:ext cx="2334464" cy="46106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400">
                <a:solidFill>
                  <a:srgbClr val="E9503F"/>
                </a:solidFill>
                <a:latin typeface="Helvetica Neue Light"/>
                <a:ea typeface="Helvetica Neue Light"/>
                <a:cs typeface="Helvetica Neue Light"/>
                <a:sym typeface="Helvetica Neue Light"/>
              </a:defRPr>
            </a:lvl1pPr>
          </a:lstStyle>
          <a:p>
            <a:pPr lvl="0">
              <a:defRPr sz="1800">
                <a:solidFill>
                  <a:srgbClr val="000000"/>
                </a:solidFill>
              </a:defRPr>
            </a:pPr>
            <a:r>
              <a:rPr sz="2400">
                <a:solidFill>
                  <a:srgbClr val="E9503F"/>
                </a:solidFill>
              </a:rPr>
              <a:t>CROWD © 2014</a:t>
            </a:r>
          </a:p>
        </p:txBody>
      </p:sp>
    </p:spTree>
  </p:cSld>
  <p:clrMapOvr>
    <a:masterClrMapping/>
  </p:clrMapOvr>
  <p:transition xmlns:p14="http://schemas.microsoft.com/office/powerpoint/2010/mai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 name="ocean.png"/>
          <p:cNvPicPr/>
          <p:nvPr/>
        </p:nvPicPr>
        <p:blipFill>
          <a:blip r:embed="rId2">
            <a:extLst/>
          </a:blip>
          <a:stretch>
            <a:fillRect/>
          </a:stretch>
        </p:blipFill>
        <p:spPr>
          <a:xfrm>
            <a:off x="0" y="0"/>
            <a:ext cx="8128000" cy="14427200"/>
          </a:xfrm>
          <a:prstGeom prst="rect">
            <a:avLst/>
          </a:prstGeom>
          <a:ln w="12700">
            <a:miter lim="400000"/>
          </a:ln>
        </p:spPr>
      </p:pic>
      <p:sp>
        <p:nvSpPr>
          <p:cNvPr id="410" name="Shape 410"/>
          <p:cNvSpPr/>
          <p:nvPr/>
        </p:nvSpPr>
        <p:spPr>
          <a:xfrm>
            <a:off x="-25400" y="-25400"/>
            <a:ext cx="8178800" cy="1016000"/>
          </a:xfrm>
          <a:prstGeom prst="rect">
            <a:avLst/>
          </a:prstGeom>
          <a:solidFill>
            <a:srgbClr val="424242"/>
          </a:solidFill>
          <a:ln w="25400">
            <a:miter lim="400000"/>
          </a:ln>
          <a:effectLst>
            <a:outerShdw blurRad="355600" rotWithShape="0">
              <a:srgbClr val="000000">
                <a:alpha val="75000"/>
              </a:srgbClr>
            </a:outerShdw>
          </a:effectLst>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411" name="Shape 411"/>
          <p:cNvSpPr/>
          <p:nvPr/>
        </p:nvSpPr>
        <p:spPr>
          <a:xfrm>
            <a:off x="7182442" y="264137"/>
            <a:ext cx="624942" cy="431380"/>
          </a:xfrm>
          <a:custGeom>
            <a:avLst/>
            <a:gdLst/>
            <a:ahLst/>
            <a:cxnLst>
              <a:cxn ang="0">
                <a:pos x="wd2" y="hd2"/>
              </a:cxn>
              <a:cxn ang="5400000">
                <a:pos x="wd2" y="hd2"/>
              </a:cxn>
              <a:cxn ang="10800000">
                <a:pos x="wd2" y="hd2"/>
              </a:cxn>
              <a:cxn ang="16200000">
                <a:pos x="wd2" y="hd2"/>
              </a:cxn>
            </a:cxnLst>
            <a:rect l="0" t="0" r="r" b="b"/>
            <a:pathLst>
              <a:path w="21600" h="21600" extrusionOk="0">
                <a:moveTo>
                  <a:pt x="47" y="0"/>
                </a:moveTo>
                <a:lnTo>
                  <a:pt x="10774" y="12250"/>
                </a:lnTo>
                <a:lnTo>
                  <a:pt x="21501" y="0"/>
                </a:lnTo>
                <a:lnTo>
                  <a:pt x="47" y="0"/>
                </a:lnTo>
                <a:close/>
                <a:moveTo>
                  <a:pt x="21591" y="144"/>
                </a:moveTo>
                <a:lnTo>
                  <a:pt x="14768" y="9644"/>
                </a:lnTo>
                <a:lnTo>
                  <a:pt x="21600" y="21545"/>
                </a:lnTo>
                <a:lnTo>
                  <a:pt x="21591" y="144"/>
                </a:lnTo>
                <a:close/>
                <a:moveTo>
                  <a:pt x="9" y="198"/>
                </a:moveTo>
                <a:lnTo>
                  <a:pt x="0" y="21600"/>
                </a:lnTo>
                <a:lnTo>
                  <a:pt x="6832" y="9699"/>
                </a:lnTo>
                <a:lnTo>
                  <a:pt x="9" y="198"/>
                </a:lnTo>
                <a:close/>
                <a:moveTo>
                  <a:pt x="8040" y="11347"/>
                </a:moveTo>
                <a:lnTo>
                  <a:pt x="76" y="21559"/>
                </a:lnTo>
                <a:lnTo>
                  <a:pt x="5552" y="21559"/>
                </a:lnTo>
                <a:lnTo>
                  <a:pt x="16010" y="21559"/>
                </a:lnTo>
                <a:lnTo>
                  <a:pt x="21487" y="21559"/>
                </a:lnTo>
                <a:lnTo>
                  <a:pt x="13517" y="11347"/>
                </a:lnTo>
                <a:lnTo>
                  <a:pt x="10779" y="14856"/>
                </a:lnTo>
                <a:lnTo>
                  <a:pt x="8040" y="11347"/>
                </a:lnTo>
                <a:close/>
              </a:path>
            </a:pathLst>
          </a:custGeom>
          <a:ln w="12700">
            <a:solidFill>
              <a:srgbClr val="00C997"/>
            </a:solidFill>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412" name="Shape 412"/>
          <p:cNvSpPr/>
          <p:nvPr/>
        </p:nvSpPr>
        <p:spPr>
          <a:xfrm>
            <a:off x="7645448" y="71929"/>
            <a:ext cx="381075" cy="3810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42193"/>
          </a:solidFill>
          <a:ln w="25400">
            <a:miter lim="400000"/>
          </a:ln>
          <a:extLst>
            <a:ext uri="{C572A759-6A51-4108-AA02-DFA0A04FC94B}">
              <ma14:wrappingTextBoxFlag xmlns:ma14="http://schemas.microsoft.com/office/mac/drawingml/2011/main" val="1"/>
            </a:ext>
          </a:extLst>
        </p:spPr>
        <p:txBody>
          <a:bodyPr lIns="0" tIns="0" rIns="0" bIns="0" anchor="ctr"/>
          <a:lstStyle>
            <a:lvl1pPr>
              <a:defRPr sz="1500"/>
            </a:lvl1pPr>
          </a:lstStyle>
          <a:p>
            <a:pPr lvl="0">
              <a:defRPr sz="1800">
                <a:solidFill>
                  <a:srgbClr val="000000"/>
                </a:solidFill>
              </a:defRPr>
            </a:pPr>
            <a:r>
              <a:rPr sz="1500">
                <a:solidFill>
                  <a:srgbClr val="FFFFFF"/>
                </a:solidFill>
              </a:rPr>
              <a:t>99</a:t>
            </a:r>
          </a:p>
        </p:txBody>
      </p:sp>
      <p:grpSp>
        <p:nvGrpSpPr>
          <p:cNvPr id="416" name="Group 416"/>
          <p:cNvGrpSpPr/>
          <p:nvPr/>
        </p:nvGrpSpPr>
        <p:grpSpPr>
          <a:xfrm>
            <a:off x="221979" y="372731"/>
            <a:ext cx="520701" cy="219738"/>
            <a:chOff x="0" y="0"/>
            <a:chExt cx="520700" cy="219736"/>
          </a:xfrm>
        </p:grpSpPr>
        <p:sp>
          <p:nvSpPr>
            <p:cNvPr id="413" name="Shape 413"/>
            <p:cNvSpPr/>
            <p:nvPr/>
          </p:nvSpPr>
          <p:spPr>
            <a:xfrm flipH="1" flipV="1">
              <a:off x="0" y="0"/>
              <a:ext cx="520701" cy="1"/>
            </a:xfrm>
            <a:prstGeom prst="line">
              <a:avLst/>
            </a:prstGeom>
            <a:noFill/>
            <a:ln w="12700" cap="flat">
              <a:solidFill>
                <a:srgbClr val="FFFFFF"/>
              </a:solidFill>
              <a:prstDash val="solid"/>
              <a:miter lim="400000"/>
            </a:ln>
            <a:effectLst/>
          </p:spPr>
          <p:txBody>
            <a:bodyPr wrap="square" lIns="0" tIns="0" rIns="0" bIns="0" numCol="1" anchor="t">
              <a:noAutofit/>
            </a:bodyPr>
            <a:lstStyle/>
            <a:p>
              <a:pPr lvl="0">
                <a:defRPr sz="3600">
                  <a:effectLst>
                    <a:outerShdw blurRad="38100" dist="12700" dir="5400000" rotWithShape="0">
                      <a:srgbClr val="000000">
                        <a:alpha val="50000"/>
                      </a:srgbClr>
                    </a:outerShdw>
                  </a:effectLst>
                </a:defRPr>
              </a:pPr>
              <a:endParaRPr/>
            </a:p>
          </p:txBody>
        </p:sp>
        <p:sp>
          <p:nvSpPr>
            <p:cNvPr id="414" name="Shape 414"/>
            <p:cNvSpPr/>
            <p:nvPr/>
          </p:nvSpPr>
          <p:spPr>
            <a:xfrm flipH="1" flipV="1">
              <a:off x="0" y="109868"/>
              <a:ext cx="520701" cy="1"/>
            </a:xfrm>
            <a:prstGeom prst="line">
              <a:avLst/>
            </a:prstGeom>
            <a:noFill/>
            <a:ln w="12700" cap="flat">
              <a:solidFill>
                <a:srgbClr val="FFFFFF"/>
              </a:solidFill>
              <a:prstDash val="solid"/>
              <a:miter lim="400000"/>
            </a:ln>
            <a:effectLst/>
          </p:spPr>
          <p:txBody>
            <a:bodyPr wrap="square" lIns="0" tIns="0" rIns="0" bIns="0" numCol="1" anchor="t">
              <a:noAutofit/>
            </a:bodyPr>
            <a:lstStyle/>
            <a:p>
              <a:pPr lvl="0">
                <a:defRPr sz="3600">
                  <a:effectLst>
                    <a:outerShdw blurRad="38100" dist="12700" dir="5400000" rotWithShape="0">
                      <a:srgbClr val="000000">
                        <a:alpha val="50000"/>
                      </a:srgbClr>
                    </a:outerShdw>
                  </a:effectLst>
                </a:defRPr>
              </a:pPr>
              <a:endParaRPr/>
            </a:p>
          </p:txBody>
        </p:sp>
        <p:sp>
          <p:nvSpPr>
            <p:cNvPr id="415" name="Shape 415"/>
            <p:cNvSpPr/>
            <p:nvPr/>
          </p:nvSpPr>
          <p:spPr>
            <a:xfrm flipH="1" flipV="1">
              <a:off x="0" y="219736"/>
              <a:ext cx="520700" cy="1"/>
            </a:xfrm>
            <a:prstGeom prst="line">
              <a:avLst/>
            </a:prstGeom>
            <a:noFill/>
            <a:ln w="12700" cap="flat">
              <a:solidFill>
                <a:srgbClr val="FFFFFF"/>
              </a:solidFill>
              <a:prstDash val="solid"/>
              <a:miter lim="400000"/>
            </a:ln>
            <a:effectLst/>
          </p:spPr>
          <p:txBody>
            <a:bodyPr wrap="square" lIns="0" tIns="0" rIns="0" bIns="0" numCol="1" anchor="t">
              <a:noAutofit/>
            </a:bodyPr>
            <a:lstStyle/>
            <a:p>
              <a:pPr lvl="0">
                <a:defRPr sz="3600">
                  <a:effectLst>
                    <a:outerShdw blurRad="38100" dist="12700" dir="5400000" rotWithShape="0">
                      <a:srgbClr val="000000">
                        <a:alpha val="50000"/>
                      </a:srgbClr>
                    </a:outerShdw>
                  </a:effectLst>
                </a:defRPr>
              </a:pPr>
              <a:endParaRPr/>
            </a:p>
          </p:txBody>
        </p:sp>
      </p:grpSp>
      <p:sp>
        <p:nvSpPr>
          <p:cNvPr id="417" name="Shape 417"/>
          <p:cNvSpPr/>
          <p:nvPr/>
        </p:nvSpPr>
        <p:spPr>
          <a:xfrm>
            <a:off x="257869" y="1164734"/>
            <a:ext cx="7612262" cy="1992512"/>
          </a:xfrm>
          <a:prstGeom prst="roundRect">
            <a:avLst>
              <a:gd name="adj" fmla="val 16137"/>
            </a:avLst>
          </a:prstGeom>
          <a:gradFill>
            <a:gsLst>
              <a:gs pos="0">
                <a:srgbClr val="000000">
                  <a:alpha val="95000"/>
                </a:srgbClr>
              </a:gs>
              <a:gs pos="1412">
                <a:srgbClr val="212121">
                  <a:alpha val="95000"/>
                </a:srgbClr>
              </a:gs>
              <a:gs pos="5432">
                <a:srgbClr val="424242">
                  <a:alpha val="95000"/>
                </a:srgbClr>
              </a:gs>
              <a:gs pos="5432">
                <a:srgbClr val="212121">
                  <a:alpha val="95000"/>
                </a:srgbClr>
              </a:gs>
              <a:gs pos="100000">
                <a:srgbClr val="000000">
                  <a:alpha val="95000"/>
                </a:srgbClr>
              </a:gs>
            </a:gsLst>
            <a:path>
              <a:fillToRect l="100717" t="52885" r="-717" b="47114"/>
            </a:path>
          </a:gradFill>
          <a:ln w="25400">
            <a:miter lim="400000"/>
          </a:ln>
          <a:effectLst>
            <a:outerShdw blurRad="190500" dist="63500" dir="5400000" rotWithShape="0">
              <a:srgbClr val="000000">
                <a:alpha val="36926"/>
              </a:srgbClr>
            </a:outerShdw>
          </a:effectLst>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418" name="Shape 418"/>
          <p:cNvSpPr/>
          <p:nvPr/>
        </p:nvSpPr>
        <p:spPr>
          <a:xfrm>
            <a:off x="2962274" y="-95251"/>
            <a:ext cx="2203451" cy="1155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Oswald "/>
                <a:ea typeface="Oswald "/>
                <a:cs typeface="Oswald "/>
                <a:sym typeface="Oswald "/>
              </a:defRPr>
            </a:lvl1pPr>
          </a:lstStyle>
          <a:p>
            <a:pPr lvl="0">
              <a:defRPr sz="1800">
                <a:solidFill>
                  <a:srgbClr val="000000"/>
                </a:solidFill>
              </a:defRPr>
            </a:pPr>
            <a:r>
              <a:rPr sz="5600">
                <a:solidFill>
                  <a:srgbClr val="FFFFFF"/>
                </a:solidFill>
              </a:rPr>
              <a:t>CROWD</a:t>
            </a:r>
          </a:p>
        </p:txBody>
      </p:sp>
      <p:sp>
        <p:nvSpPr>
          <p:cNvPr id="419" name="Shape 419"/>
          <p:cNvSpPr/>
          <p:nvPr/>
        </p:nvSpPr>
        <p:spPr>
          <a:xfrm>
            <a:off x="1752600" y="1746310"/>
            <a:ext cx="5697965" cy="829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400">
                <a:latin typeface="Helvetica Neue Light"/>
                <a:ea typeface="Helvetica Neue Light"/>
                <a:cs typeface="Helvetica Neue Light"/>
                <a:sym typeface="Helvetica Neue Light"/>
              </a:defRPr>
            </a:lvl1pPr>
          </a:lstStyle>
          <a:p>
            <a:pPr lvl="0">
              <a:defRPr sz="1800">
                <a:solidFill>
                  <a:srgbClr val="000000"/>
                </a:solidFill>
              </a:defRPr>
            </a:pPr>
            <a:r>
              <a:rPr sz="2400">
                <a:solidFill>
                  <a:srgbClr val="FFFFFF"/>
                </a:solidFill>
              </a:rPr>
              <a:t>Wayne Saperstein has accepted your request for referral</a:t>
            </a:r>
          </a:p>
        </p:txBody>
      </p:sp>
      <p:sp>
        <p:nvSpPr>
          <p:cNvPr id="420" name="Shape 420"/>
          <p:cNvSpPr/>
          <p:nvPr/>
        </p:nvSpPr>
        <p:spPr>
          <a:xfrm>
            <a:off x="523461" y="1665689"/>
            <a:ext cx="990601" cy="990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3"/>
          </a:blipFill>
          <a:ln w="25400">
            <a:solidFill>
              <a:srgbClr val="FFFFFF"/>
            </a:solidFill>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421" name="Shape 421"/>
          <p:cNvSpPr/>
          <p:nvPr/>
        </p:nvSpPr>
        <p:spPr>
          <a:xfrm flipV="1">
            <a:off x="1639689" y="1164734"/>
            <a:ext cx="1" cy="1992512"/>
          </a:xfrm>
          <a:prstGeom prst="line">
            <a:avLst/>
          </a:prstGeom>
          <a:ln w="12700">
            <a:solidFill>
              <a:srgbClr val="282C2C"/>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422" name="Shape 422"/>
          <p:cNvSpPr/>
          <p:nvPr/>
        </p:nvSpPr>
        <p:spPr>
          <a:xfrm flipV="1">
            <a:off x="1620639" y="1164734"/>
            <a:ext cx="1" cy="1992512"/>
          </a:xfrm>
          <a:prstGeom prst="line">
            <a:avLst/>
          </a:prstGeom>
          <a:ln w="12700">
            <a:solidFill>
              <a:srgbClr val="363A3B"/>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423" name="Shape 423"/>
          <p:cNvSpPr/>
          <p:nvPr/>
        </p:nvSpPr>
        <p:spPr>
          <a:xfrm flipV="1">
            <a:off x="1652389" y="1164734"/>
            <a:ext cx="1" cy="1992512"/>
          </a:xfrm>
          <a:prstGeom prst="line">
            <a:avLst/>
          </a:prstGeom>
          <a:ln w="12700">
            <a:solidFill>
              <a:srgbClr val="525858"/>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424" name="Shape 424"/>
          <p:cNvSpPr/>
          <p:nvPr/>
        </p:nvSpPr>
        <p:spPr>
          <a:xfrm>
            <a:off x="331894" y="1220806"/>
            <a:ext cx="300871" cy="319666"/>
          </a:xfrm>
          <a:custGeom>
            <a:avLst/>
            <a:gdLst/>
            <a:ahLst/>
            <a:cxnLst>
              <a:cxn ang="0">
                <a:pos x="wd2" y="hd2"/>
              </a:cxn>
              <a:cxn ang="5400000">
                <a:pos x="wd2" y="hd2"/>
              </a:cxn>
              <a:cxn ang="10800000">
                <a:pos x="wd2" y="hd2"/>
              </a:cxn>
              <a:cxn ang="16200000">
                <a:pos x="wd2" y="hd2"/>
              </a:cxn>
            </a:cxnLst>
            <a:rect l="0" t="0" r="r" b="b"/>
            <a:pathLst>
              <a:path w="20681" h="21158" extrusionOk="0">
                <a:moveTo>
                  <a:pt x="20681" y="127"/>
                </a:moveTo>
                <a:cubicBezTo>
                  <a:pt x="15779" y="-442"/>
                  <a:pt x="10845" y="917"/>
                  <a:pt x="6997" y="3897"/>
                </a:cubicBezTo>
                <a:cubicBezTo>
                  <a:pt x="1651" y="8036"/>
                  <a:pt x="-919" y="14657"/>
                  <a:pt x="298" y="21158"/>
                </a:cubicBezTo>
                <a:cubicBezTo>
                  <a:pt x="1339" y="15830"/>
                  <a:pt x="4028" y="10929"/>
                  <a:pt x="8013" y="7099"/>
                </a:cubicBezTo>
                <a:cubicBezTo>
                  <a:pt x="11517" y="3731"/>
                  <a:pt x="15890" y="1325"/>
                  <a:pt x="20681" y="127"/>
                </a:cubicBezTo>
                <a:close/>
              </a:path>
            </a:pathLst>
          </a:custGeom>
          <a:solidFill>
            <a:srgbClr val="FFFFFF">
              <a:alpha val="40157"/>
            </a:srgbClr>
          </a:solidFill>
          <a:ln w="12700">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425" name="Shape 425"/>
          <p:cNvSpPr/>
          <p:nvPr/>
        </p:nvSpPr>
        <p:spPr>
          <a:xfrm rot="10800000" flipH="1">
            <a:off x="331894" y="2781508"/>
            <a:ext cx="300871" cy="319667"/>
          </a:xfrm>
          <a:custGeom>
            <a:avLst/>
            <a:gdLst/>
            <a:ahLst/>
            <a:cxnLst>
              <a:cxn ang="0">
                <a:pos x="wd2" y="hd2"/>
              </a:cxn>
              <a:cxn ang="5400000">
                <a:pos x="wd2" y="hd2"/>
              </a:cxn>
              <a:cxn ang="10800000">
                <a:pos x="wd2" y="hd2"/>
              </a:cxn>
              <a:cxn ang="16200000">
                <a:pos x="wd2" y="hd2"/>
              </a:cxn>
            </a:cxnLst>
            <a:rect l="0" t="0" r="r" b="b"/>
            <a:pathLst>
              <a:path w="20681" h="21158" extrusionOk="0">
                <a:moveTo>
                  <a:pt x="20681" y="127"/>
                </a:moveTo>
                <a:cubicBezTo>
                  <a:pt x="15779" y="-442"/>
                  <a:pt x="10845" y="917"/>
                  <a:pt x="6997" y="3897"/>
                </a:cubicBezTo>
                <a:cubicBezTo>
                  <a:pt x="1651" y="8036"/>
                  <a:pt x="-919" y="14657"/>
                  <a:pt x="298" y="21158"/>
                </a:cubicBezTo>
                <a:cubicBezTo>
                  <a:pt x="1339" y="15830"/>
                  <a:pt x="4028" y="10929"/>
                  <a:pt x="8013" y="7099"/>
                </a:cubicBezTo>
                <a:cubicBezTo>
                  <a:pt x="11517" y="3731"/>
                  <a:pt x="15890" y="1325"/>
                  <a:pt x="20681" y="127"/>
                </a:cubicBezTo>
                <a:close/>
              </a:path>
            </a:pathLst>
          </a:custGeom>
          <a:solidFill>
            <a:srgbClr val="FFFFFF">
              <a:alpha val="40157"/>
            </a:srgbClr>
          </a:solidFill>
          <a:ln w="12700">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426" name="Shape 426"/>
          <p:cNvSpPr/>
          <p:nvPr/>
        </p:nvSpPr>
        <p:spPr>
          <a:xfrm>
            <a:off x="257869" y="3331379"/>
            <a:ext cx="7612262" cy="1992512"/>
          </a:xfrm>
          <a:prstGeom prst="roundRect">
            <a:avLst>
              <a:gd name="adj" fmla="val 16137"/>
            </a:avLst>
          </a:prstGeom>
          <a:gradFill>
            <a:gsLst>
              <a:gs pos="0">
                <a:srgbClr val="000000">
                  <a:alpha val="95000"/>
                </a:srgbClr>
              </a:gs>
              <a:gs pos="1412">
                <a:srgbClr val="212121">
                  <a:alpha val="95000"/>
                </a:srgbClr>
              </a:gs>
              <a:gs pos="5432">
                <a:srgbClr val="424242">
                  <a:alpha val="95000"/>
                </a:srgbClr>
              </a:gs>
              <a:gs pos="5432">
                <a:srgbClr val="212121">
                  <a:alpha val="95000"/>
                </a:srgbClr>
              </a:gs>
              <a:gs pos="100000">
                <a:srgbClr val="000000">
                  <a:alpha val="95000"/>
                </a:srgbClr>
              </a:gs>
            </a:gsLst>
            <a:path>
              <a:fillToRect l="100717" t="52885" r="-717" b="47114"/>
            </a:path>
          </a:gradFill>
          <a:ln w="25400">
            <a:miter lim="400000"/>
          </a:ln>
          <a:effectLst>
            <a:outerShdw blurRad="190500" dist="63500" dir="5400000" rotWithShape="0">
              <a:srgbClr val="000000">
                <a:alpha val="36926"/>
              </a:srgbClr>
            </a:outerShdw>
          </a:effectLst>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427" name="Shape 427"/>
          <p:cNvSpPr/>
          <p:nvPr/>
        </p:nvSpPr>
        <p:spPr>
          <a:xfrm>
            <a:off x="1752600" y="3912956"/>
            <a:ext cx="5697965" cy="82935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400">
                <a:latin typeface="Helvetica Neue Light"/>
                <a:ea typeface="Helvetica Neue Light"/>
                <a:cs typeface="Helvetica Neue Light"/>
                <a:sym typeface="Helvetica Neue Light"/>
              </a:defRPr>
            </a:lvl1pPr>
          </a:lstStyle>
          <a:p>
            <a:pPr lvl="0">
              <a:defRPr sz="1800">
                <a:solidFill>
                  <a:srgbClr val="000000"/>
                </a:solidFill>
              </a:defRPr>
            </a:pPr>
            <a:r>
              <a:rPr sz="2400">
                <a:solidFill>
                  <a:srgbClr val="FFFFFF"/>
                </a:solidFill>
              </a:rPr>
              <a:t>Duncan Stanley has posted a new job Junior Developer at ABC LLC, Chicago, IL</a:t>
            </a:r>
          </a:p>
        </p:txBody>
      </p:sp>
      <p:sp>
        <p:nvSpPr>
          <p:cNvPr id="428" name="Shape 428"/>
          <p:cNvSpPr/>
          <p:nvPr/>
        </p:nvSpPr>
        <p:spPr>
          <a:xfrm>
            <a:off x="523461" y="3832335"/>
            <a:ext cx="990601" cy="990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3"/>
          </a:blipFill>
          <a:ln w="25400">
            <a:solidFill>
              <a:srgbClr val="FFFFFF"/>
            </a:solidFill>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429" name="Shape 429"/>
          <p:cNvSpPr/>
          <p:nvPr/>
        </p:nvSpPr>
        <p:spPr>
          <a:xfrm flipV="1">
            <a:off x="1639689" y="3331380"/>
            <a:ext cx="1" cy="1992512"/>
          </a:xfrm>
          <a:prstGeom prst="line">
            <a:avLst/>
          </a:prstGeom>
          <a:ln w="12700">
            <a:solidFill>
              <a:srgbClr val="282C2C"/>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430" name="Shape 430"/>
          <p:cNvSpPr/>
          <p:nvPr/>
        </p:nvSpPr>
        <p:spPr>
          <a:xfrm flipV="1">
            <a:off x="1620639" y="3331380"/>
            <a:ext cx="1" cy="1992512"/>
          </a:xfrm>
          <a:prstGeom prst="line">
            <a:avLst/>
          </a:prstGeom>
          <a:ln w="12700">
            <a:solidFill>
              <a:srgbClr val="363A3B"/>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431" name="Shape 431"/>
          <p:cNvSpPr/>
          <p:nvPr/>
        </p:nvSpPr>
        <p:spPr>
          <a:xfrm flipV="1">
            <a:off x="1652389" y="3331380"/>
            <a:ext cx="1" cy="1992512"/>
          </a:xfrm>
          <a:prstGeom prst="line">
            <a:avLst/>
          </a:prstGeom>
          <a:ln w="12700">
            <a:solidFill>
              <a:srgbClr val="525858"/>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432" name="Shape 432"/>
          <p:cNvSpPr/>
          <p:nvPr/>
        </p:nvSpPr>
        <p:spPr>
          <a:xfrm>
            <a:off x="331894" y="3387451"/>
            <a:ext cx="300871" cy="319666"/>
          </a:xfrm>
          <a:custGeom>
            <a:avLst/>
            <a:gdLst/>
            <a:ahLst/>
            <a:cxnLst>
              <a:cxn ang="0">
                <a:pos x="wd2" y="hd2"/>
              </a:cxn>
              <a:cxn ang="5400000">
                <a:pos x="wd2" y="hd2"/>
              </a:cxn>
              <a:cxn ang="10800000">
                <a:pos x="wd2" y="hd2"/>
              </a:cxn>
              <a:cxn ang="16200000">
                <a:pos x="wd2" y="hd2"/>
              </a:cxn>
            </a:cxnLst>
            <a:rect l="0" t="0" r="r" b="b"/>
            <a:pathLst>
              <a:path w="20681" h="21158" extrusionOk="0">
                <a:moveTo>
                  <a:pt x="20681" y="127"/>
                </a:moveTo>
                <a:cubicBezTo>
                  <a:pt x="15779" y="-442"/>
                  <a:pt x="10845" y="917"/>
                  <a:pt x="6997" y="3897"/>
                </a:cubicBezTo>
                <a:cubicBezTo>
                  <a:pt x="1651" y="8036"/>
                  <a:pt x="-919" y="14657"/>
                  <a:pt x="298" y="21158"/>
                </a:cubicBezTo>
                <a:cubicBezTo>
                  <a:pt x="1339" y="15830"/>
                  <a:pt x="4028" y="10929"/>
                  <a:pt x="8013" y="7099"/>
                </a:cubicBezTo>
                <a:cubicBezTo>
                  <a:pt x="11517" y="3731"/>
                  <a:pt x="15890" y="1325"/>
                  <a:pt x="20681" y="127"/>
                </a:cubicBezTo>
                <a:close/>
              </a:path>
            </a:pathLst>
          </a:custGeom>
          <a:solidFill>
            <a:srgbClr val="FFFFFF">
              <a:alpha val="40157"/>
            </a:srgbClr>
          </a:solidFill>
          <a:ln w="12700">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433" name="Shape 433"/>
          <p:cNvSpPr/>
          <p:nvPr/>
        </p:nvSpPr>
        <p:spPr>
          <a:xfrm rot="10800000" flipH="1">
            <a:off x="331894" y="4948154"/>
            <a:ext cx="300871" cy="319666"/>
          </a:xfrm>
          <a:custGeom>
            <a:avLst/>
            <a:gdLst/>
            <a:ahLst/>
            <a:cxnLst>
              <a:cxn ang="0">
                <a:pos x="wd2" y="hd2"/>
              </a:cxn>
              <a:cxn ang="5400000">
                <a:pos x="wd2" y="hd2"/>
              </a:cxn>
              <a:cxn ang="10800000">
                <a:pos x="wd2" y="hd2"/>
              </a:cxn>
              <a:cxn ang="16200000">
                <a:pos x="wd2" y="hd2"/>
              </a:cxn>
            </a:cxnLst>
            <a:rect l="0" t="0" r="r" b="b"/>
            <a:pathLst>
              <a:path w="20681" h="21158" extrusionOk="0">
                <a:moveTo>
                  <a:pt x="20681" y="127"/>
                </a:moveTo>
                <a:cubicBezTo>
                  <a:pt x="15779" y="-442"/>
                  <a:pt x="10845" y="917"/>
                  <a:pt x="6997" y="3897"/>
                </a:cubicBezTo>
                <a:cubicBezTo>
                  <a:pt x="1651" y="8036"/>
                  <a:pt x="-919" y="14657"/>
                  <a:pt x="298" y="21158"/>
                </a:cubicBezTo>
                <a:cubicBezTo>
                  <a:pt x="1339" y="15830"/>
                  <a:pt x="4028" y="10929"/>
                  <a:pt x="8013" y="7099"/>
                </a:cubicBezTo>
                <a:cubicBezTo>
                  <a:pt x="11517" y="3731"/>
                  <a:pt x="15890" y="1325"/>
                  <a:pt x="20681" y="127"/>
                </a:cubicBezTo>
                <a:close/>
              </a:path>
            </a:pathLst>
          </a:custGeom>
          <a:solidFill>
            <a:srgbClr val="FFFFFF">
              <a:alpha val="40157"/>
            </a:srgbClr>
          </a:solidFill>
          <a:ln w="12700">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434" name="Shape 434"/>
          <p:cNvSpPr/>
          <p:nvPr/>
        </p:nvSpPr>
        <p:spPr>
          <a:xfrm>
            <a:off x="257869" y="5554097"/>
            <a:ext cx="7612262" cy="1992511"/>
          </a:xfrm>
          <a:prstGeom prst="roundRect">
            <a:avLst>
              <a:gd name="adj" fmla="val 16137"/>
            </a:avLst>
          </a:prstGeom>
          <a:gradFill>
            <a:gsLst>
              <a:gs pos="0">
                <a:srgbClr val="000000">
                  <a:alpha val="95000"/>
                </a:srgbClr>
              </a:gs>
              <a:gs pos="1412">
                <a:srgbClr val="212121">
                  <a:alpha val="95000"/>
                </a:srgbClr>
              </a:gs>
              <a:gs pos="5432">
                <a:srgbClr val="424242">
                  <a:alpha val="95000"/>
                </a:srgbClr>
              </a:gs>
              <a:gs pos="5432">
                <a:srgbClr val="212121">
                  <a:alpha val="95000"/>
                </a:srgbClr>
              </a:gs>
              <a:gs pos="100000">
                <a:srgbClr val="000000">
                  <a:alpha val="95000"/>
                </a:srgbClr>
              </a:gs>
            </a:gsLst>
            <a:path>
              <a:fillToRect l="100717" t="52885" r="-717" b="47114"/>
            </a:path>
          </a:gradFill>
          <a:ln w="25400">
            <a:miter lim="400000"/>
          </a:ln>
          <a:effectLst>
            <a:outerShdw blurRad="190500" dist="63500" dir="5400000" rotWithShape="0">
              <a:srgbClr val="000000">
                <a:alpha val="36926"/>
              </a:srgbClr>
            </a:outerShdw>
          </a:effectLst>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435" name="Shape 435"/>
          <p:cNvSpPr/>
          <p:nvPr/>
        </p:nvSpPr>
        <p:spPr>
          <a:xfrm>
            <a:off x="1752600" y="5951523"/>
            <a:ext cx="5697965" cy="11976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400">
                <a:latin typeface="Helvetica Neue Light"/>
                <a:ea typeface="Helvetica Neue Light"/>
                <a:cs typeface="Helvetica Neue Light"/>
                <a:sym typeface="Helvetica Neue Light"/>
              </a:defRPr>
            </a:lvl1pPr>
          </a:lstStyle>
          <a:p>
            <a:pPr lvl="0">
              <a:defRPr sz="1800">
                <a:solidFill>
                  <a:srgbClr val="000000"/>
                </a:solidFill>
              </a:defRPr>
            </a:pPr>
            <a:r>
              <a:rPr sz="2400">
                <a:solidFill>
                  <a:srgbClr val="FFFFFF"/>
                </a:solidFill>
              </a:rPr>
              <a:t>Sean Leung has posted a new job IT Infrastructure Consultant at Everbright Holdings LLC, Chicago, IL</a:t>
            </a:r>
          </a:p>
        </p:txBody>
      </p:sp>
      <p:sp>
        <p:nvSpPr>
          <p:cNvPr id="436" name="Shape 436"/>
          <p:cNvSpPr/>
          <p:nvPr/>
        </p:nvSpPr>
        <p:spPr>
          <a:xfrm>
            <a:off x="523461" y="6055052"/>
            <a:ext cx="990601" cy="990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3"/>
          </a:blipFill>
          <a:ln w="25400">
            <a:solidFill>
              <a:srgbClr val="FFFFFF"/>
            </a:solidFill>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437" name="Shape 437"/>
          <p:cNvSpPr/>
          <p:nvPr/>
        </p:nvSpPr>
        <p:spPr>
          <a:xfrm flipV="1">
            <a:off x="1639689" y="5554097"/>
            <a:ext cx="1" cy="1992512"/>
          </a:xfrm>
          <a:prstGeom prst="line">
            <a:avLst/>
          </a:prstGeom>
          <a:ln w="12700">
            <a:solidFill>
              <a:srgbClr val="282C2C"/>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438" name="Shape 438"/>
          <p:cNvSpPr/>
          <p:nvPr/>
        </p:nvSpPr>
        <p:spPr>
          <a:xfrm flipV="1">
            <a:off x="1620639" y="5554097"/>
            <a:ext cx="1" cy="1992512"/>
          </a:xfrm>
          <a:prstGeom prst="line">
            <a:avLst/>
          </a:prstGeom>
          <a:ln w="12700">
            <a:solidFill>
              <a:srgbClr val="363A3B"/>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439" name="Shape 439"/>
          <p:cNvSpPr/>
          <p:nvPr/>
        </p:nvSpPr>
        <p:spPr>
          <a:xfrm flipV="1">
            <a:off x="1652389" y="5554097"/>
            <a:ext cx="1" cy="1992512"/>
          </a:xfrm>
          <a:prstGeom prst="line">
            <a:avLst/>
          </a:prstGeom>
          <a:ln w="12700">
            <a:solidFill>
              <a:srgbClr val="525858"/>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440" name="Shape 440"/>
          <p:cNvSpPr/>
          <p:nvPr/>
        </p:nvSpPr>
        <p:spPr>
          <a:xfrm>
            <a:off x="331894" y="5610168"/>
            <a:ext cx="300871" cy="319666"/>
          </a:xfrm>
          <a:custGeom>
            <a:avLst/>
            <a:gdLst/>
            <a:ahLst/>
            <a:cxnLst>
              <a:cxn ang="0">
                <a:pos x="wd2" y="hd2"/>
              </a:cxn>
              <a:cxn ang="5400000">
                <a:pos x="wd2" y="hd2"/>
              </a:cxn>
              <a:cxn ang="10800000">
                <a:pos x="wd2" y="hd2"/>
              </a:cxn>
              <a:cxn ang="16200000">
                <a:pos x="wd2" y="hd2"/>
              </a:cxn>
            </a:cxnLst>
            <a:rect l="0" t="0" r="r" b="b"/>
            <a:pathLst>
              <a:path w="20681" h="21158" extrusionOk="0">
                <a:moveTo>
                  <a:pt x="20681" y="127"/>
                </a:moveTo>
                <a:cubicBezTo>
                  <a:pt x="15779" y="-442"/>
                  <a:pt x="10845" y="917"/>
                  <a:pt x="6997" y="3897"/>
                </a:cubicBezTo>
                <a:cubicBezTo>
                  <a:pt x="1651" y="8036"/>
                  <a:pt x="-919" y="14657"/>
                  <a:pt x="298" y="21158"/>
                </a:cubicBezTo>
                <a:cubicBezTo>
                  <a:pt x="1339" y="15830"/>
                  <a:pt x="4028" y="10929"/>
                  <a:pt x="8013" y="7099"/>
                </a:cubicBezTo>
                <a:cubicBezTo>
                  <a:pt x="11517" y="3731"/>
                  <a:pt x="15890" y="1325"/>
                  <a:pt x="20681" y="127"/>
                </a:cubicBezTo>
                <a:close/>
              </a:path>
            </a:pathLst>
          </a:custGeom>
          <a:solidFill>
            <a:srgbClr val="FFFFFF">
              <a:alpha val="40157"/>
            </a:srgbClr>
          </a:solidFill>
          <a:ln w="12700">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441" name="Shape 441"/>
          <p:cNvSpPr/>
          <p:nvPr/>
        </p:nvSpPr>
        <p:spPr>
          <a:xfrm rot="10800000" flipH="1">
            <a:off x="331894" y="7170871"/>
            <a:ext cx="300871" cy="319666"/>
          </a:xfrm>
          <a:custGeom>
            <a:avLst/>
            <a:gdLst/>
            <a:ahLst/>
            <a:cxnLst>
              <a:cxn ang="0">
                <a:pos x="wd2" y="hd2"/>
              </a:cxn>
              <a:cxn ang="5400000">
                <a:pos x="wd2" y="hd2"/>
              </a:cxn>
              <a:cxn ang="10800000">
                <a:pos x="wd2" y="hd2"/>
              </a:cxn>
              <a:cxn ang="16200000">
                <a:pos x="wd2" y="hd2"/>
              </a:cxn>
            </a:cxnLst>
            <a:rect l="0" t="0" r="r" b="b"/>
            <a:pathLst>
              <a:path w="20681" h="21158" extrusionOk="0">
                <a:moveTo>
                  <a:pt x="20681" y="127"/>
                </a:moveTo>
                <a:cubicBezTo>
                  <a:pt x="15779" y="-442"/>
                  <a:pt x="10845" y="917"/>
                  <a:pt x="6997" y="3897"/>
                </a:cubicBezTo>
                <a:cubicBezTo>
                  <a:pt x="1651" y="8036"/>
                  <a:pt x="-919" y="14657"/>
                  <a:pt x="298" y="21158"/>
                </a:cubicBezTo>
                <a:cubicBezTo>
                  <a:pt x="1339" y="15830"/>
                  <a:pt x="4028" y="10929"/>
                  <a:pt x="8013" y="7099"/>
                </a:cubicBezTo>
                <a:cubicBezTo>
                  <a:pt x="11517" y="3731"/>
                  <a:pt x="15890" y="1325"/>
                  <a:pt x="20681" y="127"/>
                </a:cubicBezTo>
                <a:close/>
              </a:path>
            </a:pathLst>
          </a:custGeom>
          <a:solidFill>
            <a:srgbClr val="FFFFFF">
              <a:alpha val="40157"/>
            </a:srgbClr>
          </a:solidFill>
          <a:ln w="12700">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442" name="Shape 442"/>
          <p:cNvSpPr/>
          <p:nvPr/>
        </p:nvSpPr>
        <p:spPr>
          <a:xfrm>
            <a:off x="257869" y="7776813"/>
            <a:ext cx="7612262" cy="1992512"/>
          </a:xfrm>
          <a:prstGeom prst="roundRect">
            <a:avLst>
              <a:gd name="adj" fmla="val 16137"/>
            </a:avLst>
          </a:prstGeom>
          <a:gradFill>
            <a:gsLst>
              <a:gs pos="0">
                <a:srgbClr val="000000">
                  <a:alpha val="95000"/>
                </a:srgbClr>
              </a:gs>
              <a:gs pos="1412">
                <a:srgbClr val="212121">
                  <a:alpha val="95000"/>
                </a:srgbClr>
              </a:gs>
              <a:gs pos="5432">
                <a:srgbClr val="424242">
                  <a:alpha val="95000"/>
                </a:srgbClr>
              </a:gs>
              <a:gs pos="5432">
                <a:srgbClr val="212121">
                  <a:alpha val="95000"/>
                </a:srgbClr>
              </a:gs>
              <a:gs pos="100000">
                <a:srgbClr val="000000">
                  <a:alpha val="95000"/>
                </a:srgbClr>
              </a:gs>
            </a:gsLst>
            <a:path>
              <a:fillToRect l="100717" t="52885" r="-717" b="47114"/>
            </a:path>
          </a:gradFill>
          <a:ln w="25400">
            <a:miter lim="400000"/>
          </a:ln>
          <a:effectLst>
            <a:outerShdw blurRad="190500" dist="63500" dir="5400000" rotWithShape="0">
              <a:srgbClr val="000000">
                <a:alpha val="36926"/>
              </a:srgbClr>
            </a:outerShdw>
          </a:effectLst>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443" name="Shape 443"/>
          <p:cNvSpPr/>
          <p:nvPr/>
        </p:nvSpPr>
        <p:spPr>
          <a:xfrm>
            <a:off x="1752600" y="8542540"/>
            <a:ext cx="5697965" cy="4610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400">
                <a:latin typeface="Helvetica Neue Light"/>
                <a:ea typeface="Helvetica Neue Light"/>
                <a:cs typeface="Helvetica Neue Light"/>
                <a:sym typeface="Helvetica Neue Light"/>
              </a:defRPr>
            </a:lvl1pPr>
          </a:lstStyle>
          <a:p>
            <a:pPr lvl="0">
              <a:defRPr sz="1800">
                <a:solidFill>
                  <a:srgbClr val="000000"/>
                </a:solidFill>
              </a:defRPr>
            </a:pPr>
            <a:r>
              <a:rPr sz="2400">
                <a:solidFill>
                  <a:srgbClr val="FFFFFF"/>
                </a:solidFill>
              </a:rPr>
              <a:t>Susan Chan has followed you</a:t>
            </a:r>
          </a:p>
        </p:txBody>
      </p:sp>
      <p:sp>
        <p:nvSpPr>
          <p:cNvPr id="444" name="Shape 444"/>
          <p:cNvSpPr/>
          <p:nvPr/>
        </p:nvSpPr>
        <p:spPr>
          <a:xfrm>
            <a:off x="523461" y="8277769"/>
            <a:ext cx="990601" cy="990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3"/>
          </a:blipFill>
          <a:ln w="25400">
            <a:solidFill>
              <a:srgbClr val="FFFFFF"/>
            </a:solidFill>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445" name="Shape 445"/>
          <p:cNvSpPr/>
          <p:nvPr/>
        </p:nvSpPr>
        <p:spPr>
          <a:xfrm flipV="1">
            <a:off x="1639689" y="7776814"/>
            <a:ext cx="1" cy="1992512"/>
          </a:xfrm>
          <a:prstGeom prst="line">
            <a:avLst/>
          </a:prstGeom>
          <a:ln w="12700">
            <a:solidFill>
              <a:srgbClr val="282C2C"/>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446" name="Shape 446"/>
          <p:cNvSpPr/>
          <p:nvPr/>
        </p:nvSpPr>
        <p:spPr>
          <a:xfrm flipV="1">
            <a:off x="1620639" y="7776814"/>
            <a:ext cx="1" cy="1992512"/>
          </a:xfrm>
          <a:prstGeom prst="line">
            <a:avLst/>
          </a:prstGeom>
          <a:ln w="12700">
            <a:solidFill>
              <a:srgbClr val="363A3B"/>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447" name="Shape 447"/>
          <p:cNvSpPr/>
          <p:nvPr/>
        </p:nvSpPr>
        <p:spPr>
          <a:xfrm flipV="1">
            <a:off x="1652389" y="7776814"/>
            <a:ext cx="1" cy="1992512"/>
          </a:xfrm>
          <a:prstGeom prst="line">
            <a:avLst/>
          </a:prstGeom>
          <a:ln w="12700">
            <a:solidFill>
              <a:srgbClr val="525858"/>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448" name="Shape 448"/>
          <p:cNvSpPr/>
          <p:nvPr/>
        </p:nvSpPr>
        <p:spPr>
          <a:xfrm>
            <a:off x="331894" y="7832885"/>
            <a:ext cx="300871" cy="319666"/>
          </a:xfrm>
          <a:custGeom>
            <a:avLst/>
            <a:gdLst/>
            <a:ahLst/>
            <a:cxnLst>
              <a:cxn ang="0">
                <a:pos x="wd2" y="hd2"/>
              </a:cxn>
              <a:cxn ang="5400000">
                <a:pos x="wd2" y="hd2"/>
              </a:cxn>
              <a:cxn ang="10800000">
                <a:pos x="wd2" y="hd2"/>
              </a:cxn>
              <a:cxn ang="16200000">
                <a:pos x="wd2" y="hd2"/>
              </a:cxn>
            </a:cxnLst>
            <a:rect l="0" t="0" r="r" b="b"/>
            <a:pathLst>
              <a:path w="20681" h="21158" extrusionOk="0">
                <a:moveTo>
                  <a:pt x="20681" y="127"/>
                </a:moveTo>
                <a:cubicBezTo>
                  <a:pt x="15779" y="-442"/>
                  <a:pt x="10845" y="917"/>
                  <a:pt x="6997" y="3897"/>
                </a:cubicBezTo>
                <a:cubicBezTo>
                  <a:pt x="1651" y="8036"/>
                  <a:pt x="-919" y="14657"/>
                  <a:pt x="298" y="21158"/>
                </a:cubicBezTo>
                <a:cubicBezTo>
                  <a:pt x="1339" y="15830"/>
                  <a:pt x="4028" y="10929"/>
                  <a:pt x="8013" y="7099"/>
                </a:cubicBezTo>
                <a:cubicBezTo>
                  <a:pt x="11517" y="3731"/>
                  <a:pt x="15890" y="1325"/>
                  <a:pt x="20681" y="127"/>
                </a:cubicBezTo>
                <a:close/>
              </a:path>
            </a:pathLst>
          </a:custGeom>
          <a:solidFill>
            <a:srgbClr val="FFFFFF">
              <a:alpha val="40157"/>
            </a:srgbClr>
          </a:solidFill>
          <a:ln w="12700">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449" name="Shape 449"/>
          <p:cNvSpPr/>
          <p:nvPr/>
        </p:nvSpPr>
        <p:spPr>
          <a:xfrm rot="10800000" flipH="1">
            <a:off x="331894" y="9393588"/>
            <a:ext cx="300871" cy="319666"/>
          </a:xfrm>
          <a:custGeom>
            <a:avLst/>
            <a:gdLst/>
            <a:ahLst/>
            <a:cxnLst>
              <a:cxn ang="0">
                <a:pos x="wd2" y="hd2"/>
              </a:cxn>
              <a:cxn ang="5400000">
                <a:pos x="wd2" y="hd2"/>
              </a:cxn>
              <a:cxn ang="10800000">
                <a:pos x="wd2" y="hd2"/>
              </a:cxn>
              <a:cxn ang="16200000">
                <a:pos x="wd2" y="hd2"/>
              </a:cxn>
            </a:cxnLst>
            <a:rect l="0" t="0" r="r" b="b"/>
            <a:pathLst>
              <a:path w="20681" h="21158" extrusionOk="0">
                <a:moveTo>
                  <a:pt x="20681" y="127"/>
                </a:moveTo>
                <a:cubicBezTo>
                  <a:pt x="15779" y="-442"/>
                  <a:pt x="10845" y="917"/>
                  <a:pt x="6997" y="3897"/>
                </a:cubicBezTo>
                <a:cubicBezTo>
                  <a:pt x="1651" y="8036"/>
                  <a:pt x="-919" y="14657"/>
                  <a:pt x="298" y="21158"/>
                </a:cubicBezTo>
                <a:cubicBezTo>
                  <a:pt x="1339" y="15830"/>
                  <a:pt x="4028" y="10929"/>
                  <a:pt x="8013" y="7099"/>
                </a:cubicBezTo>
                <a:cubicBezTo>
                  <a:pt x="11517" y="3731"/>
                  <a:pt x="15890" y="1325"/>
                  <a:pt x="20681" y="127"/>
                </a:cubicBezTo>
                <a:close/>
              </a:path>
            </a:pathLst>
          </a:custGeom>
          <a:solidFill>
            <a:srgbClr val="FFFFFF">
              <a:alpha val="40157"/>
            </a:srgbClr>
          </a:solidFill>
          <a:ln w="12700">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450" name="Shape 450"/>
          <p:cNvSpPr/>
          <p:nvPr/>
        </p:nvSpPr>
        <p:spPr>
          <a:xfrm>
            <a:off x="5723466" y="13996951"/>
            <a:ext cx="2769990" cy="381076"/>
          </a:xfrm>
          <a:prstGeom prst="roundRect">
            <a:avLst>
              <a:gd name="adj" fmla="val 49990"/>
            </a:avLst>
          </a:prstGeom>
          <a:gradFill>
            <a:gsLst>
              <a:gs pos="0">
                <a:srgbClr val="000000">
                  <a:alpha val="95000"/>
                </a:srgbClr>
              </a:gs>
              <a:gs pos="1412">
                <a:srgbClr val="212121">
                  <a:alpha val="95000"/>
                </a:srgbClr>
              </a:gs>
              <a:gs pos="5432">
                <a:srgbClr val="424242">
                  <a:alpha val="95000"/>
                </a:srgbClr>
              </a:gs>
              <a:gs pos="5432">
                <a:srgbClr val="212121">
                  <a:alpha val="95000"/>
                </a:srgbClr>
              </a:gs>
              <a:gs pos="100000">
                <a:srgbClr val="000000">
                  <a:alpha val="95000"/>
                </a:srgbClr>
              </a:gs>
            </a:gsLst>
            <a:path>
              <a:fillToRect l="100717" t="52885" r="-717" b="47114"/>
            </a:path>
          </a:gradFill>
          <a:ln w="25400">
            <a:miter lim="400000"/>
          </a:ln>
          <a:effectLst>
            <a:outerShdw blurRad="190500" dist="63500" dir="5400000" rotWithShape="0">
              <a:srgbClr val="000000">
                <a:alpha val="36926"/>
              </a:srgbClr>
            </a:outerShdw>
          </a:effectLst>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451" name="Shape 451"/>
          <p:cNvSpPr/>
          <p:nvPr/>
        </p:nvSpPr>
        <p:spPr>
          <a:xfrm>
            <a:off x="5791636" y="13956959"/>
            <a:ext cx="2334464" cy="46106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400">
                <a:solidFill>
                  <a:srgbClr val="E9503F"/>
                </a:solidFill>
                <a:latin typeface="Helvetica Neue Light"/>
                <a:ea typeface="Helvetica Neue Light"/>
                <a:cs typeface="Helvetica Neue Light"/>
                <a:sym typeface="Helvetica Neue Light"/>
              </a:defRPr>
            </a:lvl1pPr>
          </a:lstStyle>
          <a:p>
            <a:pPr lvl="0">
              <a:defRPr sz="1800">
                <a:solidFill>
                  <a:srgbClr val="000000"/>
                </a:solidFill>
              </a:defRPr>
            </a:pPr>
            <a:r>
              <a:rPr sz="2400">
                <a:solidFill>
                  <a:srgbClr val="E9503F"/>
                </a:solidFill>
              </a:rPr>
              <a:t>CROWD © 2014</a:t>
            </a:r>
          </a:p>
        </p:txBody>
      </p:sp>
    </p:spTree>
  </p:cSld>
  <p:clrMapOvr>
    <a:masterClrMapping/>
  </p:clrMapOvr>
  <p:transition xmlns:p14="http://schemas.microsoft.com/office/powerpoint/2010/mai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3" name="trees.png"/>
          <p:cNvPicPr/>
          <p:nvPr/>
        </p:nvPicPr>
        <p:blipFill>
          <a:blip r:embed="rId2">
            <a:extLst/>
          </a:blip>
          <a:stretch>
            <a:fillRect/>
          </a:stretch>
        </p:blipFill>
        <p:spPr>
          <a:xfrm>
            <a:off x="0" y="0"/>
            <a:ext cx="8128000" cy="14427200"/>
          </a:xfrm>
          <a:prstGeom prst="rect">
            <a:avLst/>
          </a:prstGeom>
          <a:ln w="12700">
            <a:miter lim="400000"/>
          </a:ln>
        </p:spPr>
      </p:pic>
      <p:sp>
        <p:nvSpPr>
          <p:cNvPr id="454" name="Shape 454"/>
          <p:cNvSpPr/>
          <p:nvPr/>
        </p:nvSpPr>
        <p:spPr>
          <a:xfrm>
            <a:off x="-25400" y="-25400"/>
            <a:ext cx="8178800" cy="1016000"/>
          </a:xfrm>
          <a:prstGeom prst="rect">
            <a:avLst/>
          </a:prstGeom>
          <a:solidFill>
            <a:srgbClr val="424242"/>
          </a:solidFill>
          <a:ln w="25400">
            <a:miter lim="400000"/>
          </a:ln>
          <a:effectLst>
            <a:outerShdw blurRad="355600" rotWithShape="0">
              <a:srgbClr val="000000">
                <a:alpha val="75000"/>
              </a:srgbClr>
            </a:outerShdw>
          </a:effectLst>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455" name="Shape 455"/>
          <p:cNvSpPr/>
          <p:nvPr/>
        </p:nvSpPr>
        <p:spPr>
          <a:xfrm>
            <a:off x="7182442" y="264137"/>
            <a:ext cx="624942" cy="431380"/>
          </a:xfrm>
          <a:custGeom>
            <a:avLst/>
            <a:gdLst/>
            <a:ahLst/>
            <a:cxnLst>
              <a:cxn ang="0">
                <a:pos x="wd2" y="hd2"/>
              </a:cxn>
              <a:cxn ang="5400000">
                <a:pos x="wd2" y="hd2"/>
              </a:cxn>
              <a:cxn ang="10800000">
                <a:pos x="wd2" y="hd2"/>
              </a:cxn>
              <a:cxn ang="16200000">
                <a:pos x="wd2" y="hd2"/>
              </a:cxn>
            </a:cxnLst>
            <a:rect l="0" t="0" r="r" b="b"/>
            <a:pathLst>
              <a:path w="21600" h="21600" extrusionOk="0">
                <a:moveTo>
                  <a:pt x="47" y="0"/>
                </a:moveTo>
                <a:lnTo>
                  <a:pt x="10774" y="12250"/>
                </a:lnTo>
                <a:lnTo>
                  <a:pt x="21501" y="0"/>
                </a:lnTo>
                <a:lnTo>
                  <a:pt x="47" y="0"/>
                </a:lnTo>
                <a:close/>
                <a:moveTo>
                  <a:pt x="21591" y="144"/>
                </a:moveTo>
                <a:lnTo>
                  <a:pt x="14768" y="9644"/>
                </a:lnTo>
                <a:lnTo>
                  <a:pt x="21600" y="21545"/>
                </a:lnTo>
                <a:lnTo>
                  <a:pt x="21591" y="144"/>
                </a:lnTo>
                <a:close/>
                <a:moveTo>
                  <a:pt x="9" y="198"/>
                </a:moveTo>
                <a:lnTo>
                  <a:pt x="0" y="21600"/>
                </a:lnTo>
                <a:lnTo>
                  <a:pt x="6832" y="9699"/>
                </a:lnTo>
                <a:lnTo>
                  <a:pt x="9" y="198"/>
                </a:lnTo>
                <a:close/>
                <a:moveTo>
                  <a:pt x="8040" y="11347"/>
                </a:moveTo>
                <a:lnTo>
                  <a:pt x="76" y="21559"/>
                </a:lnTo>
                <a:lnTo>
                  <a:pt x="5552" y="21559"/>
                </a:lnTo>
                <a:lnTo>
                  <a:pt x="16010" y="21559"/>
                </a:lnTo>
                <a:lnTo>
                  <a:pt x="21487" y="21559"/>
                </a:lnTo>
                <a:lnTo>
                  <a:pt x="13517" y="11347"/>
                </a:lnTo>
                <a:lnTo>
                  <a:pt x="10779" y="14856"/>
                </a:lnTo>
                <a:lnTo>
                  <a:pt x="8040" y="11347"/>
                </a:lnTo>
                <a:close/>
              </a:path>
            </a:pathLst>
          </a:custGeom>
          <a:ln w="12700">
            <a:solidFill>
              <a:srgbClr val="00C997"/>
            </a:solidFill>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456" name="Shape 456"/>
          <p:cNvSpPr/>
          <p:nvPr/>
        </p:nvSpPr>
        <p:spPr>
          <a:xfrm>
            <a:off x="7645448" y="71929"/>
            <a:ext cx="381075" cy="3810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42193"/>
          </a:solidFill>
          <a:ln w="25400">
            <a:miter lim="400000"/>
          </a:ln>
          <a:extLst>
            <a:ext uri="{C572A759-6A51-4108-AA02-DFA0A04FC94B}">
              <ma14:wrappingTextBoxFlag xmlns:ma14="http://schemas.microsoft.com/office/mac/drawingml/2011/main" val="1"/>
            </a:ext>
          </a:extLst>
        </p:spPr>
        <p:txBody>
          <a:bodyPr lIns="0" tIns="0" rIns="0" bIns="0" anchor="ctr"/>
          <a:lstStyle>
            <a:lvl1pPr>
              <a:defRPr sz="1500"/>
            </a:lvl1pPr>
          </a:lstStyle>
          <a:p>
            <a:pPr lvl="0">
              <a:defRPr sz="1800">
                <a:solidFill>
                  <a:srgbClr val="000000"/>
                </a:solidFill>
              </a:defRPr>
            </a:pPr>
            <a:r>
              <a:rPr sz="1500">
                <a:solidFill>
                  <a:srgbClr val="FFFFFF"/>
                </a:solidFill>
              </a:rPr>
              <a:t>99</a:t>
            </a:r>
          </a:p>
        </p:txBody>
      </p:sp>
      <p:grpSp>
        <p:nvGrpSpPr>
          <p:cNvPr id="460" name="Group 460"/>
          <p:cNvGrpSpPr/>
          <p:nvPr/>
        </p:nvGrpSpPr>
        <p:grpSpPr>
          <a:xfrm>
            <a:off x="221979" y="372731"/>
            <a:ext cx="520701" cy="219738"/>
            <a:chOff x="0" y="0"/>
            <a:chExt cx="520700" cy="219736"/>
          </a:xfrm>
        </p:grpSpPr>
        <p:sp>
          <p:nvSpPr>
            <p:cNvPr id="457" name="Shape 457"/>
            <p:cNvSpPr/>
            <p:nvPr/>
          </p:nvSpPr>
          <p:spPr>
            <a:xfrm flipH="1" flipV="1">
              <a:off x="0" y="0"/>
              <a:ext cx="520701" cy="1"/>
            </a:xfrm>
            <a:prstGeom prst="line">
              <a:avLst/>
            </a:prstGeom>
            <a:noFill/>
            <a:ln w="12700" cap="flat">
              <a:solidFill>
                <a:srgbClr val="FFFFFF"/>
              </a:solidFill>
              <a:prstDash val="solid"/>
              <a:miter lim="400000"/>
            </a:ln>
            <a:effectLst/>
          </p:spPr>
          <p:txBody>
            <a:bodyPr wrap="square" lIns="0" tIns="0" rIns="0" bIns="0" numCol="1" anchor="t">
              <a:noAutofit/>
            </a:bodyPr>
            <a:lstStyle/>
            <a:p>
              <a:pPr lvl="0">
                <a:defRPr sz="3600">
                  <a:effectLst>
                    <a:outerShdw blurRad="38100" dist="12700" dir="5400000" rotWithShape="0">
                      <a:srgbClr val="000000">
                        <a:alpha val="50000"/>
                      </a:srgbClr>
                    </a:outerShdw>
                  </a:effectLst>
                </a:defRPr>
              </a:pPr>
              <a:endParaRPr/>
            </a:p>
          </p:txBody>
        </p:sp>
        <p:sp>
          <p:nvSpPr>
            <p:cNvPr id="458" name="Shape 458"/>
            <p:cNvSpPr/>
            <p:nvPr/>
          </p:nvSpPr>
          <p:spPr>
            <a:xfrm flipH="1" flipV="1">
              <a:off x="0" y="109868"/>
              <a:ext cx="520701" cy="1"/>
            </a:xfrm>
            <a:prstGeom prst="line">
              <a:avLst/>
            </a:prstGeom>
            <a:noFill/>
            <a:ln w="12700" cap="flat">
              <a:solidFill>
                <a:srgbClr val="FFFFFF"/>
              </a:solidFill>
              <a:prstDash val="solid"/>
              <a:miter lim="400000"/>
            </a:ln>
            <a:effectLst/>
          </p:spPr>
          <p:txBody>
            <a:bodyPr wrap="square" lIns="0" tIns="0" rIns="0" bIns="0" numCol="1" anchor="t">
              <a:noAutofit/>
            </a:bodyPr>
            <a:lstStyle/>
            <a:p>
              <a:pPr lvl="0">
                <a:defRPr sz="3600">
                  <a:effectLst>
                    <a:outerShdw blurRad="38100" dist="12700" dir="5400000" rotWithShape="0">
                      <a:srgbClr val="000000">
                        <a:alpha val="50000"/>
                      </a:srgbClr>
                    </a:outerShdw>
                  </a:effectLst>
                </a:defRPr>
              </a:pPr>
              <a:endParaRPr/>
            </a:p>
          </p:txBody>
        </p:sp>
        <p:sp>
          <p:nvSpPr>
            <p:cNvPr id="459" name="Shape 459"/>
            <p:cNvSpPr/>
            <p:nvPr/>
          </p:nvSpPr>
          <p:spPr>
            <a:xfrm flipH="1" flipV="1">
              <a:off x="0" y="219736"/>
              <a:ext cx="520700" cy="1"/>
            </a:xfrm>
            <a:prstGeom prst="line">
              <a:avLst/>
            </a:prstGeom>
            <a:noFill/>
            <a:ln w="12700" cap="flat">
              <a:solidFill>
                <a:srgbClr val="FFFFFF"/>
              </a:solidFill>
              <a:prstDash val="solid"/>
              <a:miter lim="400000"/>
            </a:ln>
            <a:effectLst/>
          </p:spPr>
          <p:txBody>
            <a:bodyPr wrap="square" lIns="0" tIns="0" rIns="0" bIns="0" numCol="1" anchor="t">
              <a:noAutofit/>
            </a:bodyPr>
            <a:lstStyle/>
            <a:p>
              <a:pPr lvl="0">
                <a:defRPr sz="3600">
                  <a:effectLst>
                    <a:outerShdw blurRad="38100" dist="12700" dir="5400000" rotWithShape="0">
                      <a:srgbClr val="000000">
                        <a:alpha val="50000"/>
                      </a:srgbClr>
                    </a:outerShdw>
                  </a:effectLst>
                </a:defRPr>
              </a:pPr>
              <a:endParaRPr/>
            </a:p>
          </p:txBody>
        </p:sp>
      </p:grpSp>
      <p:sp>
        <p:nvSpPr>
          <p:cNvPr id="461" name="Shape 461"/>
          <p:cNvSpPr/>
          <p:nvPr/>
        </p:nvSpPr>
        <p:spPr>
          <a:xfrm>
            <a:off x="257869" y="1164734"/>
            <a:ext cx="7612262" cy="1992512"/>
          </a:xfrm>
          <a:prstGeom prst="roundRect">
            <a:avLst>
              <a:gd name="adj" fmla="val 16137"/>
            </a:avLst>
          </a:prstGeom>
          <a:gradFill>
            <a:gsLst>
              <a:gs pos="0">
                <a:srgbClr val="000000">
                  <a:alpha val="95000"/>
                </a:srgbClr>
              </a:gs>
              <a:gs pos="1412">
                <a:srgbClr val="212121">
                  <a:alpha val="95000"/>
                </a:srgbClr>
              </a:gs>
              <a:gs pos="5432">
                <a:srgbClr val="424242">
                  <a:alpha val="95000"/>
                </a:srgbClr>
              </a:gs>
              <a:gs pos="5432">
                <a:srgbClr val="212121">
                  <a:alpha val="95000"/>
                </a:srgbClr>
              </a:gs>
              <a:gs pos="100000">
                <a:srgbClr val="000000">
                  <a:alpha val="95000"/>
                </a:srgbClr>
              </a:gs>
            </a:gsLst>
            <a:path>
              <a:fillToRect l="100717" t="52885" r="-717" b="47114"/>
            </a:path>
          </a:gradFill>
          <a:ln w="25400">
            <a:miter lim="400000"/>
          </a:ln>
          <a:effectLst>
            <a:outerShdw blurRad="190500" dist="63500" dir="5400000" rotWithShape="0">
              <a:srgbClr val="000000">
                <a:alpha val="36926"/>
              </a:srgbClr>
            </a:outerShdw>
          </a:effectLst>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462" name="Shape 462"/>
          <p:cNvSpPr/>
          <p:nvPr/>
        </p:nvSpPr>
        <p:spPr>
          <a:xfrm>
            <a:off x="2962274" y="-95251"/>
            <a:ext cx="2203451" cy="1155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Oswald "/>
                <a:ea typeface="Oswald "/>
                <a:cs typeface="Oswald "/>
                <a:sym typeface="Oswald "/>
              </a:defRPr>
            </a:lvl1pPr>
          </a:lstStyle>
          <a:p>
            <a:pPr lvl="0">
              <a:defRPr sz="1800">
                <a:solidFill>
                  <a:srgbClr val="000000"/>
                </a:solidFill>
              </a:defRPr>
            </a:pPr>
            <a:r>
              <a:rPr sz="5600">
                <a:solidFill>
                  <a:srgbClr val="FFFFFF"/>
                </a:solidFill>
              </a:rPr>
              <a:t>CROWD</a:t>
            </a:r>
          </a:p>
        </p:txBody>
      </p:sp>
      <p:sp>
        <p:nvSpPr>
          <p:cNvPr id="463" name="Shape 463"/>
          <p:cNvSpPr/>
          <p:nvPr/>
        </p:nvSpPr>
        <p:spPr>
          <a:xfrm>
            <a:off x="1752600" y="1746310"/>
            <a:ext cx="5697965" cy="829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400">
                <a:latin typeface="Helvetica Neue Light"/>
                <a:ea typeface="Helvetica Neue Light"/>
                <a:cs typeface="Helvetica Neue Light"/>
                <a:sym typeface="Helvetica Neue Light"/>
              </a:defRPr>
            </a:lvl1pPr>
          </a:lstStyle>
          <a:p>
            <a:pPr lvl="0">
              <a:defRPr sz="1800">
                <a:solidFill>
                  <a:srgbClr val="000000"/>
                </a:solidFill>
              </a:defRPr>
            </a:pPr>
            <a:r>
              <a:rPr sz="2400">
                <a:solidFill>
                  <a:srgbClr val="FFFFFF"/>
                </a:solidFill>
              </a:rPr>
              <a:t>Wayne Saperstein has accepted your request for referral</a:t>
            </a:r>
          </a:p>
        </p:txBody>
      </p:sp>
      <p:sp>
        <p:nvSpPr>
          <p:cNvPr id="464" name="Shape 464"/>
          <p:cNvSpPr/>
          <p:nvPr/>
        </p:nvSpPr>
        <p:spPr>
          <a:xfrm>
            <a:off x="523461" y="1665689"/>
            <a:ext cx="990601" cy="990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3"/>
          </a:blipFill>
          <a:ln w="25400">
            <a:solidFill>
              <a:srgbClr val="FFFFFF"/>
            </a:solidFill>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465" name="Shape 465"/>
          <p:cNvSpPr/>
          <p:nvPr/>
        </p:nvSpPr>
        <p:spPr>
          <a:xfrm flipV="1">
            <a:off x="1639689" y="1164734"/>
            <a:ext cx="1" cy="1992512"/>
          </a:xfrm>
          <a:prstGeom prst="line">
            <a:avLst/>
          </a:prstGeom>
          <a:ln w="12700">
            <a:solidFill>
              <a:srgbClr val="282C2C"/>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466" name="Shape 466"/>
          <p:cNvSpPr/>
          <p:nvPr/>
        </p:nvSpPr>
        <p:spPr>
          <a:xfrm flipV="1">
            <a:off x="1620639" y="1164734"/>
            <a:ext cx="1" cy="1992512"/>
          </a:xfrm>
          <a:prstGeom prst="line">
            <a:avLst/>
          </a:prstGeom>
          <a:ln w="12700">
            <a:solidFill>
              <a:srgbClr val="363A3B"/>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467" name="Shape 467"/>
          <p:cNvSpPr/>
          <p:nvPr/>
        </p:nvSpPr>
        <p:spPr>
          <a:xfrm flipV="1">
            <a:off x="1652389" y="1164734"/>
            <a:ext cx="1" cy="1992512"/>
          </a:xfrm>
          <a:prstGeom prst="line">
            <a:avLst/>
          </a:prstGeom>
          <a:ln w="12700">
            <a:solidFill>
              <a:srgbClr val="525858"/>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468" name="Shape 468"/>
          <p:cNvSpPr/>
          <p:nvPr/>
        </p:nvSpPr>
        <p:spPr>
          <a:xfrm>
            <a:off x="331894" y="1220806"/>
            <a:ext cx="300871" cy="319666"/>
          </a:xfrm>
          <a:custGeom>
            <a:avLst/>
            <a:gdLst/>
            <a:ahLst/>
            <a:cxnLst>
              <a:cxn ang="0">
                <a:pos x="wd2" y="hd2"/>
              </a:cxn>
              <a:cxn ang="5400000">
                <a:pos x="wd2" y="hd2"/>
              </a:cxn>
              <a:cxn ang="10800000">
                <a:pos x="wd2" y="hd2"/>
              </a:cxn>
              <a:cxn ang="16200000">
                <a:pos x="wd2" y="hd2"/>
              </a:cxn>
            </a:cxnLst>
            <a:rect l="0" t="0" r="r" b="b"/>
            <a:pathLst>
              <a:path w="20681" h="21158" extrusionOk="0">
                <a:moveTo>
                  <a:pt x="20681" y="127"/>
                </a:moveTo>
                <a:cubicBezTo>
                  <a:pt x="15779" y="-442"/>
                  <a:pt x="10845" y="917"/>
                  <a:pt x="6997" y="3897"/>
                </a:cubicBezTo>
                <a:cubicBezTo>
                  <a:pt x="1651" y="8036"/>
                  <a:pt x="-919" y="14657"/>
                  <a:pt x="298" y="21158"/>
                </a:cubicBezTo>
                <a:cubicBezTo>
                  <a:pt x="1339" y="15830"/>
                  <a:pt x="4028" y="10929"/>
                  <a:pt x="8013" y="7099"/>
                </a:cubicBezTo>
                <a:cubicBezTo>
                  <a:pt x="11517" y="3731"/>
                  <a:pt x="15890" y="1325"/>
                  <a:pt x="20681" y="127"/>
                </a:cubicBezTo>
                <a:close/>
              </a:path>
            </a:pathLst>
          </a:custGeom>
          <a:solidFill>
            <a:srgbClr val="FFFFFF">
              <a:alpha val="40157"/>
            </a:srgbClr>
          </a:solidFill>
          <a:ln w="12700">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469" name="Shape 469"/>
          <p:cNvSpPr/>
          <p:nvPr/>
        </p:nvSpPr>
        <p:spPr>
          <a:xfrm rot="10800000" flipH="1">
            <a:off x="331894" y="2781508"/>
            <a:ext cx="300871" cy="319667"/>
          </a:xfrm>
          <a:custGeom>
            <a:avLst/>
            <a:gdLst/>
            <a:ahLst/>
            <a:cxnLst>
              <a:cxn ang="0">
                <a:pos x="wd2" y="hd2"/>
              </a:cxn>
              <a:cxn ang="5400000">
                <a:pos x="wd2" y="hd2"/>
              </a:cxn>
              <a:cxn ang="10800000">
                <a:pos x="wd2" y="hd2"/>
              </a:cxn>
              <a:cxn ang="16200000">
                <a:pos x="wd2" y="hd2"/>
              </a:cxn>
            </a:cxnLst>
            <a:rect l="0" t="0" r="r" b="b"/>
            <a:pathLst>
              <a:path w="20681" h="21158" extrusionOk="0">
                <a:moveTo>
                  <a:pt x="20681" y="127"/>
                </a:moveTo>
                <a:cubicBezTo>
                  <a:pt x="15779" y="-442"/>
                  <a:pt x="10845" y="917"/>
                  <a:pt x="6997" y="3897"/>
                </a:cubicBezTo>
                <a:cubicBezTo>
                  <a:pt x="1651" y="8036"/>
                  <a:pt x="-919" y="14657"/>
                  <a:pt x="298" y="21158"/>
                </a:cubicBezTo>
                <a:cubicBezTo>
                  <a:pt x="1339" y="15830"/>
                  <a:pt x="4028" y="10929"/>
                  <a:pt x="8013" y="7099"/>
                </a:cubicBezTo>
                <a:cubicBezTo>
                  <a:pt x="11517" y="3731"/>
                  <a:pt x="15890" y="1325"/>
                  <a:pt x="20681" y="127"/>
                </a:cubicBezTo>
                <a:close/>
              </a:path>
            </a:pathLst>
          </a:custGeom>
          <a:solidFill>
            <a:srgbClr val="FFFFFF">
              <a:alpha val="40157"/>
            </a:srgbClr>
          </a:solidFill>
          <a:ln w="12700">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470" name="Shape 470"/>
          <p:cNvSpPr/>
          <p:nvPr/>
        </p:nvSpPr>
        <p:spPr>
          <a:xfrm>
            <a:off x="257869" y="3331379"/>
            <a:ext cx="7612262" cy="1992512"/>
          </a:xfrm>
          <a:prstGeom prst="roundRect">
            <a:avLst>
              <a:gd name="adj" fmla="val 16137"/>
            </a:avLst>
          </a:prstGeom>
          <a:gradFill>
            <a:gsLst>
              <a:gs pos="0">
                <a:srgbClr val="000000">
                  <a:alpha val="95000"/>
                </a:srgbClr>
              </a:gs>
              <a:gs pos="1412">
                <a:srgbClr val="212121">
                  <a:alpha val="95000"/>
                </a:srgbClr>
              </a:gs>
              <a:gs pos="5432">
                <a:srgbClr val="424242">
                  <a:alpha val="95000"/>
                </a:srgbClr>
              </a:gs>
              <a:gs pos="5432">
                <a:srgbClr val="212121">
                  <a:alpha val="95000"/>
                </a:srgbClr>
              </a:gs>
              <a:gs pos="100000">
                <a:srgbClr val="000000">
                  <a:alpha val="95000"/>
                </a:srgbClr>
              </a:gs>
            </a:gsLst>
            <a:path>
              <a:fillToRect l="100717" t="52885" r="-717" b="47114"/>
            </a:path>
          </a:gradFill>
          <a:ln w="25400">
            <a:miter lim="400000"/>
          </a:ln>
          <a:effectLst>
            <a:outerShdw blurRad="190500" dist="63500" dir="5400000" rotWithShape="0">
              <a:srgbClr val="000000">
                <a:alpha val="36926"/>
              </a:srgbClr>
            </a:outerShdw>
          </a:effectLst>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471" name="Shape 471"/>
          <p:cNvSpPr/>
          <p:nvPr/>
        </p:nvSpPr>
        <p:spPr>
          <a:xfrm>
            <a:off x="1752600" y="3912956"/>
            <a:ext cx="5697965" cy="82935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400">
                <a:latin typeface="Helvetica Neue Light"/>
                <a:ea typeface="Helvetica Neue Light"/>
                <a:cs typeface="Helvetica Neue Light"/>
                <a:sym typeface="Helvetica Neue Light"/>
              </a:defRPr>
            </a:lvl1pPr>
          </a:lstStyle>
          <a:p>
            <a:pPr lvl="0">
              <a:defRPr sz="1800">
                <a:solidFill>
                  <a:srgbClr val="000000"/>
                </a:solidFill>
              </a:defRPr>
            </a:pPr>
            <a:r>
              <a:rPr sz="2400">
                <a:solidFill>
                  <a:srgbClr val="FFFFFF"/>
                </a:solidFill>
              </a:rPr>
              <a:t>Duncan Stanley has posted a new job Junior Developer at ABC LLC, Chicago, IL</a:t>
            </a:r>
          </a:p>
        </p:txBody>
      </p:sp>
      <p:sp>
        <p:nvSpPr>
          <p:cNvPr id="472" name="Shape 472"/>
          <p:cNvSpPr/>
          <p:nvPr/>
        </p:nvSpPr>
        <p:spPr>
          <a:xfrm>
            <a:off x="523461" y="3832335"/>
            <a:ext cx="990601" cy="990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3"/>
          </a:blipFill>
          <a:ln w="25400">
            <a:solidFill>
              <a:srgbClr val="FFFFFF"/>
            </a:solidFill>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473" name="Shape 473"/>
          <p:cNvSpPr/>
          <p:nvPr/>
        </p:nvSpPr>
        <p:spPr>
          <a:xfrm flipV="1">
            <a:off x="1639689" y="3331380"/>
            <a:ext cx="1" cy="1992512"/>
          </a:xfrm>
          <a:prstGeom prst="line">
            <a:avLst/>
          </a:prstGeom>
          <a:ln w="12700">
            <a:solidFill>
              <a:srgbClr val="282C2C"/>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474" name="Shape 474"/>
          <p:cNvSpPr/>
          <p:nvPr/>
        </p:nvSpPr>
        <p:spPr>
          <a:xfrm flipV="1">
            <a:off x="1620639" y="3331380"/>
            <a:ext cx="1" cy="1992512"/>
          </a:xfrm>
          <a:prstGeom prst="line">
            <a:avLst/>
          </a:prstGeom>
          <a:ln w="12700">
            <a:solidFill>
              <a:srgbClr val="363A3B"/>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475" name="Shape 475"/>
          <p:cNvSpPr/>
          <p:nvPr/>
        </p:nvSpPr>
        <p:spPr>
          <a:xfrm flipV="1">
            <a:off x="1652389" y="3331380"/>
            <a:ext cx="1" cy="1992512"/>
          </a:xfrm>
          <a:prstGeom prst="line">
            <a:avLst/>
          </a:prstGeom>
          <a:ln w="12700">
            <a:solidFill>
              <a:srgbClr val="525858"/>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476" name="Shape 476"/>
          <p:cNvSpPr/>
          <p:nvPr/>
        </p:nvSpPr>
        <p:spPr>
          <a:xfrm>
            <a:off x="331894" y="3387451"/>
            <a:ext cx="300871" cy="319666"/>
          </a:xfrm>
          <a:custGeom>
            <a:avLst/>
            <a:gdLst/>
            <a:ahLst/>
            <a:cxnLst>
              <a:cxn ang="0">
                <a:pos x="wd2" y="hd2"/>
              </a:cxn>
              <a:cxn ang="5400000">
                <a:pos x="wd2" y="hd2"/>
              </a:cxn>
              <a:cxn ang="10800000">
                <a:pos x="wd2" y="hd2"/>
              </a:cxn>
              <a:cxn ang="16200000">
                <a:pos x="wd2" y="hd2"/>
              </a:cxn>
            </a:cxnLst>
            <a:rect l="0" t="0" r="r" b="b"/>
            <a:pathLst>
              <a:path w="20681" h="21158" extrusionOk="0">
                <a:moveTo>
                  <a:pt x="20681" y="127"/>
                </a:moveTo>
                <a:cubicBezTo>
                  <a:pt x="15779" y="-442"/>
                  <a:pt x="10845" y="917"/>
                  <a:pt x="6997" y="3897"/>
                </a:cubicBezTo>
                <a:cubicBezTo>
                  <a:pt x="1651" y="8036"/>
                  <a:pt x="-919" y="14657"/>
                  <a:pt x="298" y="21158"/>
                </a:cubicBezTo>
                <a:cubicBezTo>
                  <a:pt x="1339" y="15830"/>
                  <a:pt x="4028" y="10929"/>
                  <a:pt x="8013" y="7099"/>
                </a:cubicBezTo>
                <a:cubicBezTo>
                  <a:pt x="11517" y="3731"/>
                  <a:pt x="15890" y="1325"/>
                  <a:pt x="20681" y="127"/>
                </a:cubicBezTo>
                <a:close/>
              </a:path>
            </a:pathLst>
          </a:custGeom>
          <a:solidFill>
            <a:srgbClr val="FFFFFF">
              <a:alpha val="40157"/>
            </a:srgbClr>
          </a:solidFill>
          <a:ln w="12700">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477" name="Shape 477"/>
          <p:cNvSpPr/>
          <p:nvPr/>
        </p:nvSpPr>
        <p:spPr>
          <a:xfrm rot="10800000" flipH="1">
            <a:off x="331894" y="4948154"/>
            <a:ext cx="300871" cy="319666"/>
          </a:xfrm>
          <a:custGeom>
            <a:avLst/>
            <a:gdLst/>
            <a:ahLst/>
            <a:cxnLst>
              <a:cxn ang="0">
                <a:pos x="wd2" y="hd2"/>
              </a:cxn>
              <a:cxn ang="5400000">
                <a:pos x="wd2" y="hd2"/>
              </a:cxn>
              <a:cxn ang="10800000">
                <a:pos x="wd2" y="hd2"/>
              </a:cxn>
              <a:cxn ang="16200000">
                <a:pos x="wd2" y="hd2"/>
              </a:cxn>
            </a:cxnLst>
            <a:rect l="0" t="0" r="r" b="b"/>
            <a:pathLst>
              <a:path w="20681" h="21158" extrusionOk="0">
                <a:moveTo>
                  <a:pt x="20681" y="127"/>
                </a:moveTo>
                <a:cubicBezTo>
                  <a:pt x="15779" y="-442"/>
                  <a:pt x="10845" y="917"/>
                  <a:pt x="6997" y="3897"/>
                </a:cubicBezTo>
                <a:cubicBezTo>
                  <a:pt x="1651" y="8036"/>
                  <a:pt x="-919" y="14657"/>
                  <a:pt x="298" y="21158"/>
                </a:cubicBezTo>
                <a:cubicBezTo>
                  <a:pt x="1339" y="15830"/>
                  <a:pt x="4028" y="10929"/>
                  <a:pt x="8013" y="7099"/>
                </a:cubicBezTo>
                <a:cubicBezTo>
                  <a:pt x="11517" y="3731"/>
                  <a:pt x="15890" y="1325"/>
                  <a:pt x="20681" y="127"/>
                </a:cubicBezTo>
                <a:close/>
              </a:path>
            </a:pathLst>
          </a:custGeom>
          <a:solidFill>
            <a:srgbClr val="FFFFFF">
              <a:alpha val="40157"/>
            </a:srgbClr>
          </a:solidFill>
          <a:ln w="12700">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478" name="Shape 478"/>
          <p:cNvSpPr/>
          <p:nvPr/>
        </p:nvSpPr>
        <p:spPr>
          <a:xfrm>
            <a:off x="257869" y="5554097"/>
            <a:ext cx="7612262" cy="1992511"/>
          </a:xfrm>
          <a:prstGeom prst="roundRect">
            <a:avLst>
              <a:gd name="adj" fmla="val 16137"/>
            </a:avLst>
          </a:prstGeom>
          <a:gradFill>
            <a:gsLst>
              <a:gs pos="0">
                <a:srgbClr val="000000">
                  <a:alpha val="95000"/>
                </a:srgbClr>
              </a:gs>
              <a:gs pos="1412">
                <a:srgbClr val="212121">
                  <a:alpha val="95000"/>
                </a:srgbClr>
              </a:gs>
              <a:gs pos="5432">
                <a:srgbClr val="424242">
                  <a:alpha val="95000"/>
                </a:srgbClr>
              </a:gs>
              <a:gs pos="5432">
                <a:srgbClr val="212121">
                  <a:alpha val="95000"/>
                </a:srgbClr>
              </a:gs>
              <a:gs pos="100000">
                <a:srgbClr val="000000">
                  <a:alpha val="95000"/>
                </a:srgbClr>
              </a:gs>
            </a:gsLst>
            <a:path>
              <a:fillToRect l="100717" t="52885" r="-717" b="47114"/>
            </a:path>
          </a:gradFill>
          <a:ln w="25400">
            <a:miter lim="400000"/>
          </a:ln>
          <a:effectLst>
            <a:outerShdw blurRad="190500" dist="63500" dir="5400000" rotWithShape="0">
              <a:srgbClr val="000000">
                <a:alpha val="36926"/>
              </a:srgbClr>
            </a:outerShdw>
          </a:effectLst>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479" name="Shape 479"/>
          <p:cNvSpPr/>
          <p:nvPr/>
        </p:nvSpPr>
        <p:spPr>
          <a:xfrm>
            <a:off x="1752600" y="5951523"/>
            <a:ext cx="5697965" cy="11976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400">
                <a:latin typeface="Helvetica Neue Light"/>
                <a:ea typeface="Helvetica Neue Light"/>
                <a:cs typeface="Helvetica Neue Light"/>
                <a:sym typeface="Helvetica Neue Light"/>
              </a:defRPr>
            </a:lvl1pPr>
          </a:lstStyle>
          <a:p>
            <a:pPr lvl="0">
              <a:defRPr sz="1800">
                <a:solidFill>
                  <a:srgbClr val="000000"/>
                </a:solidFill>
              </a:defRPr>
            </a:pPr>
            <a:r>
              <a:rPr sz="2400">
                <a:solidFill>
                  <a:srgbClr val="FFFFFF"/>
                </a:solidFill>
              </a:rPr>
              <a:t>Sean Leung has posted a new job IT Infrastructure Consultant at Everbright Holdings LLC, Chicago, IL</a:t>
            </a:r>
          </a:p>
        </p:txBody>
      </p:sp>
      <p:sp>
        <p:nvSpPr>
          <p:cNvPr id="480" name="Shape 480"/>
          <p:cNvSpPr/>
          <p:nvPr/>
        </p:nvSpPr>
        <p:spPr>
          <a:xfrm>
            <a:off x="523461" y="6055052"/>
            <a:ext cx="990601" cy="990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3"/>
          </a:blipFill>
          <a:ln w="25400">
            <a:solidFill>
              <a:srgbClr val="FFFFFF"/>
            </a:solidFill>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481" name="Shape 481"/>
          <p:cNvSpPr/>
          <p:nvPr/>
        </p:nvSpPr>
        <p:spPr>
          <a:xfrm flipV="1">
            <a:off x="1639689" y="5554097"/>
            <a:ext cx="1" cy="1992512"/>
          </a:xfrm>
          <a:prstGeom prst="line">
            <a:avLst/>
          </a:prstGeom>
          <a:ln w="12700">
            <a:solidFill>
              <a:srgbClr val="282C2C"/>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482" name="Shape 482"/>
          <p:cNvSpPr/>
          <p:nvPr/>
        </p:nvSpPr>
        <p:spPr>
          <a:xfrm flipV="1">
            <a:off x="1620639" y="5554097"/>
            <a:ext cx="1" cy="1992512"/>
          </a:xfrm>
          <a:prstGeom prst="line">
            <a:avLst/>
          </a:prstGeom>
          <a:ln w="12700">
            <a:solidFill>
              <a:srgbClr val="363A3B"/>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483" name="Shape 483"/>
          <p:cNvSpPr/>
          <p:nvPr/>
        </p:nvSpPr>
        <p:spPr>
          <a:xfrm flipV="1">
            <a:off x="1652389" y="5554097"/>
            <a:ext cx="1" cy="1992512"/>
          </a:xfrm>
          <a:prstGeom prst="line">
            <a:avLst/>
          </a:prstGeom>
          <a:ln w="12700">
            <a:solidFill>
              <a:srgbClr val="525858"/>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484" name="Shape 484"/>
          <p:cNvSpPr/>
          <p:nvPr/>
        </p:nvSpPr>
        <p:spPr>
          <a:xfrm>
            <a:off x="331894" y="5610168"/>
            <a:ext cx="300871" cy="319666"/>
          </a:xfrm>
          <a:custGeom>
            <a:avLst/>
            <a:gdLst/>
            <a:ahLst/>
            <a:cxnLst>
              <a:cxn ang="0">
                <a:pos x="wd2" y="hd2"/>
              </a:cxn>
              <a:cxn ang="5400000">
                <a:pos x="wd2" y="hd2"/>
              </a:cxn>
              <a:cxn ang="10800000">
                <a:pos x="wd2" y="hd2"/>
              </a:cxn>
              <a:cxn ang="16200000">
                <a:pos x="wd2" y="hd2"/>
              </a:cxn>
            </a:cxnLst>
            <a:rect l="0" t="0" r="r" b="b"/>
            <a:pathLst>
              <a:path w="20681" h="21158" extrusionOk="0">
                <a:moveTo>
                  <a:pt x="20681" y="127"/>
                </a:moveTo>
                <a:cubicBezTo>
                  <a:pt x="15779" y="-442"/>
                  <a:pt x="10845" y="917"/>
                  <a:pt x="6997" y="3897"/>
                </a:cubicBezTo>
                <a:cubicBezTo>
                  <a:pt x="1651" y="8036"/>
                  <a:pt x="-919" y="14657"/>
                  <a:pt x="298" y="21158"/>
                </a:cubicBezTo>
                <a:cubicBezTo>
                  <a:pt x="1339" y="15830"/>
                  <a:pt x="4028" y="10929"/>
                  <a:pt x="8013" y="7099"/>
                </a:cubicBezTo>
                <a:cubicBezTo>
                  <a:pt x="11517" y="3731"/>
                  <a:pt x="15890" y="1325"/>
                  <a:pt x="20681" y="127"/>
                </a:cubicBezTo>
                <a:close/>
              </a:path>
            </a:pathLst>
          </a:custGeom>
          <a:solidFill>
            <a:srgbClr val="FFFFFF">
              <a:alpha val="40157"/>
            </a:srgbClr>
          </a:solidFill>
          <a:ln w="12700">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485" name="Shape 485"/>
          <p:cNvSpPr/>
          <p:nvPr/>
        </p:nvSpPr>
        <p:spPr>
          <a:xfrm rot="10800000" flipH="1">
            <a:off x="331894" y="7170871"/>
            <a:ext cx="300871" cy="319666"/>
          </a:xfrm>
          <a:custGeom>
            <a:avLst/>
            <a:gdLst/>
            <a:ahLst/>
            <a:cxnLst>
              <a:cxn ang="0">
                <a:pos x="wd2" y="hd2"/>
              </a:cxn>
              <a:cxn ang="5400000">
                <a:pos x="wd2" y="hd2"/>
              </a:cxn>
              <a:cxn ang="10800000">
                <a:pos x="wd2" y="hd2"/>
              </a:cxn>
              <a:cxn ang="16200000">
                <a:pos x="wd2" y="hd2"/>
              </a:cxn>
            </a:cxnLst>
            <a:rect l="0" t="0" r="r" b="b"/>
            <a:pathLst>
              <a:path w="20681" h="21158" extrusionOk="0">
                <a:moveTo>
                  <a:pt x="20681" y="127"/>
                </a:moveTo>
                <a:cubicBezTo>
                  <a:pt x="15779" y="-442"/>
                  <a:pt x="10845" y="917"/>
                  <a:pt x="6997" y="3897"/>
                </a:cubicBezTo>
                <a:cubicBezTo>
                  <a:pt x="1651" y="8036"/>
                  <a:pt x="-919" y="14657"/>
                  <a:pt x="298" y="21158"/>
                </a:cubicBezTo>
                <a:cubicBezTo>
                  <a:pt x="1339" y="15830"/>
                  <a:pt x="4028" y="10929"/>
                  <a:pt x="8013" y="7099"/>
                </a:cubicBezTo>
                <a:cubicBezTo>
                  <a:pt x="11517" y="3731"/>
                  <a:pt x="15890" y="1325"/>
                  <a:pt x="20681" y="127"/>
                </a:cubicBezTo>
                <a:close/>
              </a:path>
            </a:pathLst>
          </a:custGeom>
          <a:solidFill>
            <a:srgbClr val="FFFFFF">
              <a:alpha val="40157"/>
            </a:srgbClr>
          </a:solidFill>
          <a:ln w="12700">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486" name="Shape 486"/>
          <p:cNvSpPr/>
          <p:nvPr/>
        </p:nvSpPr>
        <p:spPr>
          <a:xfrm>
            <a:off x="257869" y="7776813"/>
            <a:ext cx="7612262" cy="1992512"/>
          </a:xfrm>
          <a:prstGeom prst="roundRect">
            <a:avLst>
              <a:gd name="adj" fmla="val 16137"/>
            </a:avLst>
          </a:prstGeom>
          <a:gradFill>
            <a:gsLst>
              <a:gs pos="0">
                <a:srgbClr val="000000">
                  <a:alpha val="95000"/>
                </a:srgbClr>
              </a:gs>
              <a:gs pos="1412">
                <a:srgbClr val="212121">
                  <a:alpha val="95000"/>
                </a:srgbClr>
              </a:gs>
              <a:gs pos="5432">
                <a:srgbClr val="424242">
                  <a:alpha val="95000"/>
                </a:srgbClr>
              </a:gs>
              <a:gs pos="5432">
                <a:srgbClr val="212121">
                  <a:alpha val="95000"/>
                </a:srgbClr>
              </a:gs>
              <a:gs pos="100000">
                <a:srgbClr val="000000">
                  <a:alpha val="95000"/>
                </a:srgbClr>
              </a:gs>
            </a:gsLst>
            <a:path>
              <a:fillToRect l="100717" t="52885" r="-717" b="47114"/>
            </a:path>
          </a:gradFill>
          <a:ln w="25400">
            <a:miter lim="400000"/>
          </a:ln>
          <a:effectLst>
            <a:outerShdw blurRad="190500" dist="63500" dir="5400000" rotWithShape="0">
              <a:srgbClr val="000000">
                <a:alpha val="36926"/>
              </a:srgbClr>
            </a:outerShdw>
          </a:effectLst>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487" name="Shape 487"/>
          <p:cNvSpPr/>
          <p:nvPr/>
        </p:nvSpPr>
        <p:spPr>
          <a:xfrm>
            <a:off x="1752600" y="8542540"/>
            <a:ext cx="5697965" cy="4610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400">
                <a:latin typeface="Helvetica Neue Light"/>
                <a:ea typeface="Helvetica Neue Light"/>
                <a:cs typeface="Helvetica Neue Light"/>
                <a:sym typeface="Helvetica Neue Light"/>
              </a:defRPr>
            </a:lvl1pPr>
          </a:lstStyle>
          <a:p>
            <a:pPr lvl="0">
              <a:defRPr sz="1800">
                <a:solidFill>
                  <a:srgbClr val="000000"/>
                </a:solidFill>
              </a:defRPr>
            </a:pPr>
            <a:r>
              <a:rPr sz="2400">
                <a:solidFill>
                  <a:srgbClr val="FFFFFF"/>
                </a:solidFill>
              </a:rPr>
              <a:t>Susan Chan has followed you</a:t>
            </a:r>
          </a:p>
        </p:txBody>
      </p:sp>
      <p:sp>
        <p:nvSpPr>
          <p:cNvPr id="488" name="Shape 488"/>
          <p:cNvSpPr/>
          <p:nvPr/>
        </p:nvSpPr>
        <p:spPr>
          <a:xfrm>
            <a:off x="523461" y="8277769"/>
            <a:ext cx="990601" cy="990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3"/>
          </a:blipFill>
          <a:ln w="25400">
            <a:solidFill>
              <a:srgbClr val="FFFFFF"/>
            </a:solidFill>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489" name="Shape 489"/>
          <p:cNvSpPr/>
          <p:nvPr/>
        </p:nvSpPr>
        <p:spPr>
          <a:xfrm flipV="1">
            <a:off x="1639689" y="7776814"/>
            <a:ext cx="1" cy="1992512"/>
          </a:xfrm>
          <a:prstGeom prst="line">
            <a:avLst/>
          </a:prstGeom>
          <a:ln w="12700">
            <a:solidFill>
              <a:srgbClr val="282C2C"/>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490" name="Shape 490"/>
          <p:cNvSpPr/>
          <p:nvPr/>
        </p:nvSpPr>
        <p:spPr>
          <a:xfrm flipV="1">
            <a:off x="1620639" y="7776814"/>
            <a:ext cx="1" cy="1992512"/>
          </a:xfrm>
          <a:prstGeom prst="line">
            <a:avLst/>
          </a:prstGeom>
          <a:ln w="12700">
            <a:solidFill>
              <a:srgbClr val="363A3B"/>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491" name="Shape 491"/>
          <p:cNvSpPr/>
          <p:nvPr/>
        </p:nvSpPr>
        <p:spPr>
          <a:xfrm flipV="1">
            <a:off x="1652389" y="7776814"/>
            <a:ext cx="1" cy="1992512"/>
          </a:xfrm>
          <a:prstGeom prst="line">
            <a:avLst/>
          </a:prstGeom>
          <a:ln w="12700">
            <a:solidFill>
              <a:srgbClr val="525858"/>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492" name="Shape 492"/>
          <p:cNvSpPr/>
          <p:nvPr/>
        </p:nvSpPr>
        <p:spPr>
          <a:xfrm>
            <a:off x="331894" y="7832885"/>
            <a:ext cx="300871" cy="319666"/>
          </a:xfrm>
          <a:custGeom>
            <a:avLst/>
            <a:gdLst/>
            <a:ahLst/>
            <a:cxnLst>
              <a:cxn ang="0">
                <a:pos x="wd2" y="hd2"/>
              </a:cxn>
              <a:cxn ang="5400000">
                <a:pos x="wd2" y="hd2"/>
              </a:cxn>
              <a:cxn ang="10800000">
                <a:pos x="wd2" y="hd2"/>
              </a:cxn>
              <a:cxn ang="16200000">
                <a:pos x="wd2" y="hd2"/>
              </a:cxn>
            </a:cxnLst>
            <a:rect l="0" t="0" r="r" b="b"/>
            <a:pathLst>
              <a:path w="20681" h="21158" extrusionOk="0">
                <a:moveTo>
                  <a:pt x="20681" y="127"/>
                </a:moveTo>
                <a:cubicBezTo>
                  <a:pt x="15779" y="-442"/>
                  <a:pt x="10845" y="917"/>
                  <a:pt x="6997" y="3897"/>
                </a:cubicBezTo>
                <a:cubicBezTo>
                  <a:pt x="1651" y="8036"/>
                  <a:pt x="-919" y="14657"/>
                  <a:pt x="298" y="21158"/>
                </a:cubicBezTo>
                <a:cubicBezTo>
                  <a:pt x="1339" y="15830"/>
                  <a:pt x="4028" y="10929"/>
                  <a:pt x="8013" y="7099"/>
                </a:cubicBezTo>
                <a:cubicBezTo>
                  <a:pt x="11517" y="3731"/>
                  <a:pt x="15890" y="1325"/>
                  <a:pt x="20681" y="127"/>
                </a:cubicBezTo>
                <a:close/>
              </a:path>
            </a:pathLst>
          </a:custGeom>
          <a:solidFill>
            <a:srgbClr val="FFFFFF">
              <a:alpha val="40157"/>
            </a:srgbClr>
          </a:solidFill>
          <a:ln w="12700">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493" name="Shape 493"/>
          <p:cNvSpPr/>
          <p:nvPr/>
        </p:nvSpPr>
        <p:spPr>
          <a:xfrm rot="10800000" flipH="1">
            <a:off x="331894" y="9393588"/>
            <a:ext cx="300871" cy="319666"/>
          </a:xfrm>
          <a:custGeom>
            <a:avLst/>
            <a:gdLst/>
            <a:ahLst/>
            <a:cxnLst>
              <a:cxn ang="0">
                <a:pos x="wd2" y="hd2"/>
              </a:cxn>
              <a:cxn ang="5400000">
                <a:pos x="wd2" y="hd2"/>
              </a:cxn>
              <a:cxn ang="10800000">
                <a:pos x="wd2" y="hd2"/>
              </a:cxn>
              <a:cxn ang="16200000">
                <a:pos x="wd2" y="hd2"/>
              </a:cxn>
            </a:cxnLst>
            <a:rect l="0" t="0" r="r" b="b"/>
            <a:pathLst>
              <a:path w="20681" h="21158" extrusionOk="0">
                <a:moveTo>
                  <a:pt x="20681" y="127"/>
                </a:moveTo>
                <a:cubicBezTo>
                  <a:pt x="15779" y="-442"/>
                  <a:pt x="10845" y="917"/>
                  <a:pt x="6997" y="3897"/>
                </a:cubicBezTo>
                <a:cubicBezTo>
                  <a:pt x="1651" y="8036"/>
                  <a:pt x="-919" y="14657"/>
                  <a:pt x="298" y="21158"/>
                </a:cubicBezTo>
                <a:cubicBezTo>
                  <a:pt x="1339" y="15830"/>
                  <a:pt x="4028" y="10929"/>
                  <a:pt x="8013" y="7099"/>
                </a:cubicBezTo>
                <a:cubicBezTo>
                  <a:pt x="11517" y="3731"/>
                  <a:pt x="15890" y="1325"/>
                  <a:pt x="20681" y="127"/>
                </a:cubicBezTo>
                <a:close/>
              </a:path>
            </a:pathLst>
          </a:custGeom>
          <a:solidFill>
            <a:srgbClr val="FFFFFF">
              <a:alpha val="40157"/>
            </a:srgbClr>
          </a:solidFill>
          <a:ln w="12700">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494" name="Shape 494"/>
          <p:cNvSpPr/>
          <p:nvPr/>
        </p:nvSpPr>
        <p:spPr>
          <a:xfrm>
            <a:off x="5723466" y="13996951"/>
            <a:ext cx="2769990" cy="381076"/>
          </a:xfrm>
          <a:prstGeom prst="roundRect">
            <a:avLst>
              <a:gd name="adj" fmla="val 49990"/>
            </a:avLst>
          </a:prstGeom>
          <a:gradFill>
            <a:gsLst>
              <a:gs pos="0">
                <a:srgbClr val="000000">
                  <a:alpha val="95000"/>
                </a:srgbClr>
              </a:gs>
              <a:gs pos="1412">
                <a:srgbClr val="212121">
                  <a:alpha val="95000"/>
                </a:srgbClr>
              </a:gs>
              <a:gs pos="5432">
                <a:srgbClr val="424242">
                  <a:alpha val="95000"/>
                </a:srgbClr>
              </a:gs>
              <a:gs pos="5432">
                <a:srgbClr val="212121">
                  <a:alpha val="95000"/>
                </a:srgbClr>
              </a:gs>
              <a:gs pos="100000">
                <a:srgbClr val="000000">
                  <a:alpha val="95000"/>
                </a:srgbClr>
              </a:gs>
            </a:gsLst>
            <a:path>
              <a:fillToRect l="100717" t="52885" r="-717" b="47114"/>
            </a:path>
          </a:gradFill>
          <a:ln w="25400">
            <a:miter lim="400000"/>
          </a:ln>
          <a:effectLst>
            <a:outerShdw blurRad="190500" dist="63500" dir="5400000" rotWithShape="0">
              <a:srgbClr val="000000">
                <a:alpha val="36926"/>
              </a:srgbClr>
            </a:outerShdw>
          </a:effectLst>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495" name="Shape 495"/>
          <p:cNvSpPr/>
          <p:nvPr/>
        </p:nvSpPr>
        <p:spPr>
          <a:xfrm>
            <a:off x="5791636" y="13956959"/>
            <a:ext cx="2334464" cy="46106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400">
                <a:solidFill>
                  <a:srgbClr val="E9503F"/>
                </a:solidFill>
                <a:latin typeface="Helvetica Neue Light"/>
                <a:ea typeface="Helvetica Neue Light"/>
                <a:cs typeface="Helvetica Neue Light"/>
                <a:sym typeface="Helvetica Neue Light"/>
              </a:defRPr>
            </a:lvl1pPr>
          </a:lstStyle>
          <a:p>
            <a:pPr lvl="0">
              <a:defRPr sz="1800">
                <a:solidFill>
                  <a:srgbClr val="000000"/>
                </a:solidFill>
              </a:defRPr>
            </a:pPr>
            <a:r>
              <a:rPr sz="2400">
                <a:solidFill>
                  <a:srgbClr val="E9503F"/>
                </a:solidFill>
              </a:rPr>
              <a:t>CROWD © 2014</a:t>
            </a:r>
          </a:p>
        </p:txBody>
      </p:sp>
    </p:spTree>
  </p:cSld>
  <p:clrMapOvr>
    <a:masterClrMapping/>
  </p:clrMapOvr>
  <p:transition xmlns:p14="http://schemas.microsoft.com/office/powerpoint/2010/mai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7" name="canyon.png"/>
          <p:cNvPicPr/>
          <p:nvPr/>
        </p:nvPicPr>
        <p:blipFill>
          <a:blip r:embed="rId2">
            <a:extLst/>
          </a:blip>
          <a:stretch>
            <a:fillRect/>
          </a:stretch>
        </p:blipFill>
        <p:spPr>
          <a:xfrm>
            <a:off x="0" y="0"/>
            <a:ext cx="8128000" cy="14427200"/>
          </a:xfrm>
          <a:prstGeom prst="rect">
            <a:avLst/>
          </a:prstGeom>
          <a:ln w="12700">
            <a:miter lim="400000"/>
          </a:ln>
        </p:spPr>
      </p:pic>
      <p:sp>
        <p:nvSpPr>
          <p:cNvPr id="498" name="Shape 498"/>
          <p:cNvSpPr/>
          <p:nvPr/>
        </p:nvSpPr>
        <p:spPr>
          <a:xfrm>
            <a:off x="5723466" y="13996951"/>
            <a:ext cx="2769990" cy="381076"/>
          </a:xfrm>
          <a:prstGeom prst="roundRect">
            <a:avLst>
              <a:gd name="adj" fmla="val 49990"/>
            </a:avLst>
          </a:prstGeom>
          <a:gradFill>
            <a:gsLst>
              <a:gs pos="0">
                <a:srgbClr val="000000">
                  <a:alpha val="95000"/>
                </a:srgbClr>
              </a:gs>
              <a:gs pos="1412">
                <a:srgbClr val="212121">
                  <a:alpha val="95000"/>
                </a:srgbClr>
              </a:gs>
              <a:gs pos="5432">
                <a:srgbClr val="424242">
                  <a:alpha val="95000"/>
                </a:srgbClr>
              </a:gs>
              <a:gs pos="5432">
                <a:srgbClr val="212121">
                  <a:alpha val="95000"/>
                </a:srgbClr>
              </a:gs>
              <a:gs pos="100000">
                <a:srgbClr val="000000">
                  <a:alpha val="95000"/>
                </a:srgbClr>
              </a:gs>
            </a:gsLst>
            <a:path>
              <a:fillToRect l="100717" t="52885" r="-717" b="47114"/>
            </a:path>
          </a:gradFill>
          <a:ln w="25400">
            <a:miter lim="400000"/>
          </a:ln>
          <a:effectLst>
            <a:outerShdw blurRad="190500" dist="63500" dir="5400000" rotWithShape="0">
              <a:srgbClr val="000000">
                <a:alpha val="36926"/>
              </a:srgbClr>
            </a:outerShdw>
          </a:effectLst>
        </p:spPr>
        <p:txBody>
          <a:bodyPr lIns="38100" tIns="38100" rIns="38100" bIns="38100" anchor="ctr"/>
          <a:lstStyle/>
          <a:p>
            <a:pPr lvl="0">
              <a:defRPr sz="3600">
                <a:effectLst>
                  <a:outerShdw blurRad="38100" dist="12700" dir="5400000" rotWithShape="0">
                    <a:srgbClr val="000000">
                      <a:alpha val="50000"/>
                    </a:srgbClr>
                  </a:outerShdw>
                </a:effectLst>
              </a:defRPr>
            </a:pPr>
            <a:endParaRPr/>
          </a:p>
        </p:txBody>
      </p:sp>
      <p:sp>
        <p:nvSpPr>
          <p:cNvPr id="499" name="Shape 499"/>
          <p:cNvSpPr/>
          <p:nvPr/>
        </p:nvSpPr>
        <p:spPr>
          <a:xfrm>
            <a:off x="-25400" y="-25400"/>
            <a:ext cx="8178800" cy="1016000"/>
          </a:xfrm>
          <a:prstGeom prst="rect">
            <a:avLst/>
          </a:prstGeom>
          <a:solidFill>
            <a:srgbClr val="424242"/>
          </a:solidFill>
          <a:ln w="25400">
            <a:miter lim="400000"/>
          </a:ln>
          <a:effectLst>
            <a:outerShdw blurRad="355600" rotWithShape="0">
              <a:srgbClr val="000000">
                <a:alpha val="75000"/>
              </a:srgbClr>
            </a:outerShdw>
          </a:effectLst>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500" name="Shape 500"/>
          <p:cNvSpPr/>
          <p:nvPr/>
        </p:nvSpPr>
        <p:spPr>
          <a:xfrm>
            <a:off x="5791636" y="13956959"/>
            <a:ext cx="2334464" cy="46106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400">
                <a:solidFill>
                  <a:srgbClr val="E9503F"/>
                </a:solidFill>
                <a:latin typeface="Helvetica Neue Light"/>
                <a:ea typeface="Helvetica Neue Light"/>
                <a:cs typeface="Helvetica Neue Light"/>
                <a:sym typeface="Helvetica Neue Light"/>
              </a:defRPr>
            </a:lvl1pPr>
          </a:lstStyle>
          <a:p>
            <a:pPr lvl="0">
              <a:defRPr sz="1800">
                <a:solidFill>
                  <a:srgbClr val="000000"/>
                </a:solidFill>
              </a:defRPr>
            </a:pPr>
            <a:r>
              <a:rPr sz="2400">
                <a:solidFill>
                  <a:srgbClr val="E9503F"/>
                </a:solidFill>
              </a:rPr>
              <a:t>CROWD © 2014</a:t>
            </a:r>
          </a:p>
        </p:txBody>
      </p:sp>
      <p:sp>
        <p:nvSpPr>
          <p:cNvPr id="501" name="Shape 501"/>
          <p:cNvSpPr/>
          <p:nvPr/>
        </p:nvSpPr>
        <p:spPr>
          <a:xfrm>
            <a:off x="7182442" y="264137"/>
            <a:ext cx="624942" cy="431380"/>
          </a:xfrm>
          <a:custGeom>
            <a:avLst/>
            <a:gdLst/>
            <a:ahLst/>
            <a:cxnLst>
              <a:cxn ang="0">
                <a:pos x="wd2" y="hd2"/>
              </a:cxn>
              <a:cxn ang="5400000">
                <a:pos x="wd2" y="hd2"/>
              </a:cxn>
              <a:cxn ang="10800000">
                <a:pos x="wd2" y="hd2"/>
              </a:cxn>
              <a:cxn ang="16200000">
                <a:pos x="wd2" y="hd2"/>
              </a:cxn>
            </a:cxnLst>
            <a:rect l="0" t="0" r="r" b="b"/>
            <a:pathLst>
              <a:path w="21600" h="21600" extrusionOk="0">
                <a:moveTo>
                  <a:pt x="47" y="0"/>
                </a:moveTo>
                <a:lnTo>
                  <a:pt x="10774" y="12250"/>
                </a:lnTo>
                <a:lnTo>
                  <a:pt x="21501" y="0"/>
                </a:lnTo>
                <a:lnTo>
                  <a:pt x="47" y="0"/>
                </a:lnTo>
                <a:close/>
                <a:moveTo>
                  <a:pt x="21591" y="144"/>
                </a:moveTo>
                <a:lnTo>
                  <a:pt x="14768" y="9644"/>
                </a:lnTo>
                <a:lnTo>
                  <a:pt x="21600" y="21545"/>
                </a:lnTo>
                <a:lnTo>
                  <a:pt x="21591" y="144"/>
                </a:lnTo>
                <a:close/>
                <a:moveTo>
                  <a:pt x="9" y="198"/>
                </a:moveTo>
                <a:lnTo>
                  <a:pt x="0" y="21600"/>
                </a:lnTo>
                <a:lnTo>
                  <a:pt x="6832" y="9699"/>
                </a:lnTo>
                <a:lnTo>
                  <a:pt x="9" y="198"/>
                </a:lnTo>
                <a:close/>
                <a:moveTo>
                  <a:pt x="8040" y="11347"/>
                </a:moveTo>
                <a:lnTo>
                  <a:pt x="76" y="21559"/>
                </a:lnTo>
                <a:lnTo>
                  <a:pt x="5552" y="21559"/>
                </a:lnTo>
                <a:lnTo>
                  <a:pt x="16010" y="21559"/>
                </a:lnTo>
                <a:lnTo>
                  <a:pt x="21487" y="21559"/>
                </a:lnTo>
                <a:lnTo>
                  <a:pt x="13517" y="11347"/>
                </a:lnTo>
                <a:lnTo>
                  <a:pt x="10779" y="14856"/>
                </a:lnTo>
                <a:lnTo>
                  <a:pt x="8040" y="11347"/>
                </a:lnTo>
                <a:close/>
              </a:path>
            </a:pathLst>
          </a:custGeom>
          <a:ln w="12700">
            <a:solidFill>
              <a:srgbClr val="00C997"/>
            </a:solidFill>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502" name="Shape 502"/>
          <p:cNvSpPr/>
          <p:nvPr/>
        </p:nvSpPr>
        <p:spPr>
          <a:xfrm>
            <a:off x="7645448" y="71929"/>
            <a:ext cx="381075" cy="38107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42193"/>
          </a:solidFill>
          <a:ln w="25400">
            <a:miter lim="400000"/>
          </a:ln>
          <a:extLst>
            <a:ext uri="{C572A759-6A51-4108-AA02-DFA0A04FC94B}">
              <ma14:wrappingTextBoxFlag xmlns:ma14="http://schemas.microsoft.com/office/mac/drawingml/2011/main" val="1"/>
            </a:ext>
          </a:extLst>
        </p:spPr>
        <p:txBody>
          <a:bodyPr lIns="0" tIns="0" rIns="0" bIns="0" anchor="ctr"/>
          <a:lstStyle>
            <a:lvl1pPr>
              <a:defRPr sz="1500"/>
            </a:lvl1pPr>
          </a:lstStyle>
          <a:p>
            <a:pPr lvl="0">
              <a:defRPr sz="1800">
                <a:solidFill>
                  <a:srgbClr val="000000"/>
                </a:solidFill>
              </a:defRPr>
            </a:pPr>
            <a:r>
              <a:rPr sz="1500">
                <a:solidFill>
                  <a:srgbClr val="FFFFFF"/>
                </a:solidFill>
              </a:rPr>
              <a:t>99</a:t>
            </a:r>
          </a:p>
        </p:txBody>
      </p:sp>
      <p:grpSp>
        <p:nvGrpSpPr>
          <p:cNvPr id="506" name="Group 506"/>
          <p:cNvGrpSpPr/>
          <p:nvPr/>
        </p:nvGrpSpPr>
        <p:grpSpPr>
          <a:xfrm>
            <a:off x="221979" y="372731"/>
            <a:ext cx="520701" cy="219738"/>
            <a:chOff x="0" y="0"/>
            <a:chExt cx="520700" cy="219736"/>
          </a:xfrm>
        </p:grpSpPr>
        <p:sp>
          <p:nvSpPr>
            <p:cNvPr id="503" name="Shape 503"/>
            <p:cNvSpPr/>
            <p:nvPr/>
          </p:nvSpPr>
          <p:spPr>
            <a:xfrm flipH="1" flipV="1">
              <a:off x="0" y="0"/>
              <a:ext cx="520701" cy="1"/>
            </a:xfrm>
            <a:prstGeom prst="line">
              <a:avLst/>
            </a:prstGeom>
            <a:noFill/>
            <a:ln w="12700" cap="flat">
              <a:solidFill>
                <a:srgbClr val="FFFFFF"/>
              </a:solidFill>
              <a:prstDash val="solid"/>
              <a:miter lim="400000"/>
            </a:ln>
            <a:effectLst/>
          </p:spPr>
          <p:txBody>
            <a:bodyPr wrap="square" lIns="0" tIns="0" rIns="0" bIns="0" numCol="1" anchor="t">
              <a:noAutofit/>
            </a:bodyPr>
            <a:lstStyle/>
            <a:p>
              <a:pPr lvl="0">
                <a:defRPr sz="3600">
                  <a:effectLst>
                    <a:outerShdw blurRad="38100" dist="12700" dir="5400000" rotWithShape="0">
                      <a:srgbClr val="000000">
                        <a:alpha val="50000"/>
                      </a:srgbClr>
                    </a:outerShdw>
                  </a:effectLst>
                </a:defRPr>
              </a:pPr>
              <a:endParaRPr/>
            </a:p>
          </p:txBody>
        </p:sp>
        <p:sp>
          <p:nvSpPr>
            <p:cNvPr id="504" name="Shape 504"/>
            <p:cNvSpPr/>
            <p:nvPr/>
          </p:nvSpPr>
          <p:spPr>
            <a:xfrm flipH="1" flipV="1">
              <a:off x="0" y="109868"/>
              <a:ext cx="520701" cy="1"/>
            </a:xfrm>
            <a:prstGeom prst="line">
              <a:avLst/>
            </a:prstGeom>
            <a:noFill/>
            <a:ln w="12700" cap="flat">
              <a:solidFill>
                <a:srgbClr val="FFFFFF"/>
              </a:solidFill>
              <a:prstDash val="solid"/>
              <a:miter lim="400000"/>
            </a:ln>
            <a:effectLst/>
          </p:spPr>
          <p:txBody>
            <a:bodyPr wrap="square" lIns="0" tIns="0" rIns="0" bIns="0" numCol="1" anchor="t">
              <a:noAutofit/>
            </a:bodyPr>
            <a:lstStyle/>
            <a:p>
              <a:pPr lvl="0">
                <a:defRPr sz="3600">
                  <a:effectLst>
                    <a:outerShdw blurRad="38100" dist="12700" dir="5400000" rotWithShape="0">
                      <a:srgbClr val="000000">
                        <a:alpha val="50000"/>
                      </a:srgbClr>
                    </a:outerShdw>
                  </a:effectLst>
                </a:defRPr>
              </a:pPr>
              <a:endParaRPr/>
            </a:p>
          </p:txBody>
        </p:sp>
        <p:sp>
          <p:nvSpPr>
            <p:cNvPr id="505" name="Shape 505"/>
            <p:cNvSpPr/>
            <p:nvPr/>
          </p:nvSpPr>
          <p:spPr>
            <a:xfrm flipH="1" flipV="1">
              <a:off x="0" y="219736"/>
              <a:ext cx="520700" cy="1"/>
            </a:xfrm>
            <a:prstGeom prst="line">
              <a:avLst/>
            </a:prstGeom>
            <a:noFill/>
            <a:ln w="12700" cap="flat">
              <a:solidFill>
                <a:srgbClr val="FFFFFF"/>
              </a:solidFill>
              <a:prstDash val="solid"/>
              <a:miter lim="400000"/>
            </a:ln>
            <a:effectLst/>
          </p:spPr>
          <p:txBody>
            <a:bodyPr wrap="square" lIns="0" tIns="0" rIns="0" bIns="0" numCol="1" anchor="t">
              <a:noAutofit/>
            </a:bodyPr>
            <a:lstStyle/>
            <a:p>
              <a:pPr lvl="0">
                <a:defRPr sz="3600">
                  <a:effectLst>
                    <a:outerShdw blurRad="38100" dist="12700" dir="5400000" rotWithShape="0">
                      <a:srgbClr val="000000">
                        <a:alpha val="50000"/>
                      </a:srgbClr>
                    </a:outerShdw>
                  </a:effectLst>
                </a:defRPr>
              </a:pPr>
              <a:endParaRPr/>
            </a:p>
          </p:txBody>
        </p:sp>
      </p:grpSp>
      <p:sp>
        <p:nvSpPr>
          <p:cNvPr id="507" name="Shape 507"/>
          <p:cNvSpPr/>
          <p:nvPr/>
        </p:nvSpPr>
        <p:spPr>
          <a:xfrm>
            <a:off x="257869" y="1164734"/>
            <a:ext cx="7612262" cy="1992512"/>
          </a:xfrm>
          <a:prstGeom prst="roundRect">
            <a:avLst>
              <a:gd name="adj" fmla="val 16137"/>
            </a:avLst>
          </a:prstGeom>
          <a:gradFill>
            <a:gsLst>
              <a:gs pos="0">
                <a:srgbClr val="000000">
                  <a:alpha val="95000"/>
                </a:srgbClr>
              </a:gs>
              <a:gs pos="1412">
                <a:srgbClr val="212121">
                  <a:alpha val="95000"/>
                </a:srgbClr>
              </a:gs>
              <a:gs pos="5432">
                <a:srgbClr val="424242">
                  <a:alpha val="95000"/>
                </a:srgbClr>
              </a:gs>
              <a:gs pos="5432">
                <a:srgbClr val="212121">
                  <a:alpha val="95000"/>
                </a:srgbClr>
              </a:gs>
              <a:gs pos="100000">
                <a:srgbClr val="000000">
                  <a:alpha val="95000"/>
                </a:srgbClr>
              </a:gs>
            </a:gsLst>
            <a:path>
              <a:fillToRect l="100717" t="52885" r="-717" b="47114"/>
            </a:path>
          </a:gradFill>
          <a:ln w="25400">
            <a:miter lim="400000"/>
          </a:ln>
          <a:effectLst>
            <a:outerShdw blurRad="190500" dist="63500" dir="5400000" rotWithShape="0">
              <a:srgbClr val="000000">
                <a:alpha val="36926"/>
              </a:srgbClr>
            </a:outerShdw>
          </a:effectLst>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508" name="Shape 508"/>
          <p:cNvSpPr/>
          <p:nvPr/>
        </p:nvSpPr>
        <p:spPr>
          <a:xfrm>
            <a:off x="2962274" y="-95251"/>
            <a:ext cx="2203451" cy="1155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Oswald "/>
                <a:ea typeface="Oswald "/>
                <a:cs typeface="Oswald "/>
                <a:sym typeface="Oswald "/>
              </a:defRPr>
            </a:lvl1pPr>
          </a:lstStyle>
          <a:p>
            <a:pPr lvl="0">
              <a:defRPr sz="1800">
                <a:solidFill>
                  <a:srgbClr val="000000"/>
                </a:solidFill>
              </a:defRPr>
            </a:pPr>
            <a:r>
              <a:rPr sz="5600">
                <a:solidFill>
                  <a:srgbClr val="FFFFFF"/>
                </a:solidFill>
              </a:rPr>
              <a:t>CROWD</a:t>
            </a:r>
          </a:p>
        </p:txBody>
      </p:sp>
      <p:sp>
        <p:nvSpPr>
          <p:cNvPr id="509" name="Shape 509"/>
          <p:cNvSpPr/>
          <p:nvPr/>
        </p:nvSpPr>
        <p:spPr>
          <a:xfrm>
            <a:off x="1752600" y="1746310"/>
            <a:ext cx="5697965" cy="8293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400">
                <a:latin typeface="Helvetica Neue Light"/>
                <a:ea typeface="Helvetica Neue Light"/>
                <a:cs typeface="Helvetica Neue Light"/>
                <a:sym typeface="Helvetica Neue Light"/>
              </a:defRPr>
            </a:lvl1pPr>
          </a:lstStyle>
          <a:p>
            <a:pPr lvl="0">
              <a:defRPr sz="1800">
                <a:solidFill>
                  <a:srgbClr val="000000"/>
                </a:solidFill>
              </a:defRPr>
            </a:pPr>
            <a:r>
              <a:rPr sz="2400">
                <a:solidFill>
                  <a:srgbClr val="FFFFFF"/>
                </a:solidFill>
              </a:rPr>
              <a:t>Wayne Saperstein has accepted your request for referral</a:t>
            </a:r>
          </a:p>
        </p:txBody>
      </p:sp>
      <p:sp>
        <p:nvSpPr>
          <p:cNvPr id="510" name="Shape 510"/>
          <p:cNvSpPr/>
          <p:nvPr/>
        </p:nvSpPr>
        <p:spPr>
          <a:xfrm>
            <a:off x="523461" y="1665689"/>
            <a:ext cx="990601" cy="990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3"/>
          </a:blipFill>
          <a:ln w="25400">
            <a:solidFill>
              <a:srgbClr val="FFFFFF"/>
            </a:solidFill>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511" name="Shape 511"/>
          <p:cNvSpPr/>
          <p:nvPr/>
        </p:nvSpPr>
        <p:spPr>
          <a:xfrm flipV="1">
            <a:off x="1639689" y="1164734"/>
            <a:ext cx="1" cy="1992512"/>
          </a:xfrm>
          <a:prstGeom prst="line">
            <a:avLst/>
          </a:prstGeom>
          <a:ln w="12700">
            <a:solidFill>
              <a:srgbClr val="282C2C"/>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512" name="Shape 512"/>
          <p:cNvSpPr/>
          <p:nvPr/>
        </p:nvSpPr>
        <p:spPr>
          <a:xfrm flipV="1">
            <a:off x="1620639" y="1164734"/>
            <a:ext cx="1" cy="1992512"/>
          </a:xfrm>
          <a:prstGeom prst="line">
            <a:avLst/>
          </a:prstGeom>
          <a:ln w="12700">
            <a:solidFill>
              <a:srgbClr val="363A3B"/>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513" name="Shape 513"/>
          <p:cNvSpPr/>
          <p:nvPr/>
        </p:nvSpPr>
        <p:spPr>
          <a:xfrm flipV="1">
            <a:off x="1652389" y="1164734"/>
            <a:ext cx="1" cy="1992512"/>
          </a:xfrm>
          <a:prstGeom prst="line">
            <a:avLst/>
          </a:prstGeom>
          <a:ln w="12700">
            <a:solidFill>
              <a:srgbClr val="525858"/>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514" name="Shape 514"/>
          <p:cNvSpPr/>
          <p:nvPr/>
        </p:nvSpPr>
        <p:spPr>
          <a:xfrm>
            <a:off x="331894" y="1220806"/>
            <a:ext cx="300871" cy="319666"/>
          </a:xfrm>
          <a:custGeom>
            <a:avLst/>
            <a:gdLst/>
            <a:ahLst/>
            <a:cxnLst>
              <a:cxn ang="0">
                <a:pos x="wd2" y="hd2"/>
              </a:cxn>
              <a:cxn ang="5400000">
                <a:pos x="wd2" y="hd2"/>
              </a:cxn>
              <a:cxn ang="10800000">
                <a:pos x="wd2" y="hd2"/>
              </a:cxn>
              <a:cxn ang="16200000">
                <a:pos x="wd2" y="hd2"/>
              </a:cxn>
            </a:cxnLst>
            <a:rect l="0" t="0" r="r" b="b"/>
            <a:pathLst>
              <a:path w="20681" h="21158" extrusionOk="0">
                <a:moveTo>
                  <a:pt x="20681" y="127"/>
                </a:moveTo>
                <a:cubicBezTo>
                  <a:pt x="15779" y="-442"/>
                  <a:pt x="10845" y="917"/>
                  <a:pt x="6997" y="3897"/>
                </a:cubicBezTo>
                <a:cubicBezTo>
                  <a:pt x="1651" y="8036"/>
                  <a:pt x="-919" y="14657"/>
                  <a:pt x="298" y="21158"/>
                </a:cubicBezTo>
                <a:cubicBezTo>
                  <a:pt x="1339" y="15830"/>
                  <a:pt x="4028" y="10929"/>
                  <a:pt x="8013" y="7099"/>
                </a:cubicBezTo>
                <a:cubicBezTo>
                  <a:pt x="11517" y="3731"/>
                  <a:pt x="15890" y="1325"/>
                  <a:pt x="20681" y="127"/>
                </a:cubicBezTo>
                <a:close/>
              </a:path>
            </a:pathLst>
          </a:custGeom>
          <a:solidFill>
            <a:srgbClr val="FFFFFF">
              <a:alpha val="40157"/>
            </a:srgbClr>
          </a:solidFill>
          <a:ln w="12700">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515" name="Shape 515"/>
          <p:cNvSpPr/>
          <p:nvPr/>
        </p:nvSpPr>
        <p:spPr>
          <a:xfrm rot="10800000" flipH="1">
            <a:off x="331894" y="2781508"/>
            <a:ext cx="300871" cy="319667"/>
          </a:xfrm>
          <a:custGeom>
            <a:avLst/>
            <a:gdLst/>
            <a:ahLst/>
            <a:cxnLst>
              <a:cxn ang="0">
                <a:pos x="wd2" y="hd2"/>
              </a:cxn>
              <a:cxn ang="5400000">
                <a:pos x="wd2" y="hd2"/>
              </a:cxn>
              <a:cxn ang="10800000">
                <a:pos x="wd2" y="hd2"/>
              </a:cxn>
              <a:cxn ang="16200000">
                <a:pos x="wd2" y="hd2"/>
              </a:cxn>
            </a:cxnLst>
            <a:rect l="0" t="0" r="r" b="b"/>
            <a:pathLst>
              <a:path w="20681" h="21158" extrusionOk="0">
                <a:moveTo>
                  <a:pt x="20681" y="127"/>
                </a:moveTo>
                <a:cubicBezTo>
                  <a:pt x="15779" y="-442"/>
                  <a:pt x="10845" y="917"/>
                  <a:pt x="6997" y="3897"/>
                </a:cubicBezTo>
                <a:cubicBezTo>
                  <a:pt x="1651" y="8036"/>
                  <a:pt x="-919" y="14657"/>
                  <a:pt x="298" y="21158"/>
                </a:cubicBezTo>
                <a:cubicBezTo>
                  <a:pt x="1339" y="15830"/>
                  <a:pt x="4028" y="10929"/>
                  <a:pt x="8013" y="7099"/>
                </a:cubicBezTo>
                <a:cubicBezTo>
                  <a:pt x="11517" y="3731"/>
                  <a:pt x="15890" y="1325"/>
                  <a:pt x="20681" y="127"/>
                </a:cubicBezTo>
                <a:close/>
              </a:path>
            </a:pathLst>
          </a:custGeom>
          <a:solidFill>
            <a:srgbClr val="FFFFFF">
              <a:alpha val="40157"/>
            </a:srgbClr>
          </a:solidFill>
          <a:ln w="12700">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516" name="Shape 516"/>
          <p:cNvSpPr/>
          <p:nvPr/>
        </p:nvSpPr>
        <p:spPr>
          <a:xfrm>
            <a:off x="257869" y="3331379"/>
            <a:ext cx="7612262" cy="1992512"/>
          </a:xfrm>
          <a:prstGeom prst="roundRect">
            <a:avLst>
              <a:gd name="adj" fmla="val 16137"/>
            </a:avLst>
          </a:prstGeom>
          <a:gradFill>
            <a:gsLst>
              <a:gs pos="0">
                <a:srgbClr val="000000">
                  <a:alpha val="95000"/>
                </a:srgbClr>
              </a:gs>
              <a:gs pos="1412">
                <a:srgbClr val="212121">
                  <a:alpha val="95000"/>
                </a:srgbClr>
              </a:gs>
              <a:gs pos="5432">
                <a:srgbClr val="424242">
                  <a:alpha val="95000"/>
                </a:srgbClr>
              </a:gs>
              <a:gs pos="5432">
                <a:srgbClr val="212121">
                  <a:alpha val="95000"/>
                </a:srgbClr>
              </a:gs>
              <a:gs pos="100000">
                <a:srgbClr val="000000">
                  <a:alpha val="95000"/>
                </a:srgbClr>
              </a:gs>
            </a:gsLst>
            <a:path>
              <a:fillToRect l="100717" t="52885" r="-717" b="47114"/>
            </a:path>
          </a:gradFill>
          <a:ln w="25400">
            <a:miter lim="400000"/>
          </a:ln>
          <a:effectLst>
            <a:outerShdw blurRad="190500" dist="63500" dir="5400000" rotWithShape="0">
              <a:srgbClr val="000000">
                <a:alpha val="36926"/>
              </a:srgbClr>
            </a:outerShdw>
          </a:effectLst>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517" name="Shape 517"/>
          <p:cNvSpPr/>
          <p:nvPr/>
        </p:nvSpPr>
        <p:spPr>
          <a:xfrm>
            <a:off x="1752600" y="3912956"/>
            <a:ext cx="5697965" cy="82935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400">
                <a:latin typeface="Helvetica Neue Light"/>
                <a:ea typeface="Helvetica Neue Light"/>
                <a:cs typeface="Helvetica Neue Light"/>
                <a:sym typeface="Helvetica Neue Light"/>
              </a:defRPr>
            </a:lvl1pPr>
          </a:lstStyle>
          <a:p>
            <a:pPr lvl="0">
              <a:defRPr sz="1800">
                <a:solidFill>
                  <a:srgbClr val="000000"/>
                </a:solidFill>
              </a:defRPr>
            </a:pPr>
            <a:r>
              <a:rPr sz="2400">
                <a:solidFill>
                  <a:srgbClr val="FFFFFF"/>
                </a:solidFill>
              </a:rPr>
              <a:t>Duncan Stanley has posted a new job Junior Developer at ABC LLC, Chicago, IL</a:t>
            </a:r>
          </a:p>
        </p:txBody>
      </p:sp>
      <p:sp>
        <p:nvSpPr>
          <p:cNvPr id="518" name="Shape 518"/>
          <p:cNvSpPr/>
          <p:nvPr/>
        </p:nvSpPr>
        <p:spPr>
          <a:xfrm>
            <a:off x="523461" y="3832335"/>
            <a:ext cx="990601" cy="990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3"/>
          </a:blipFill>
          <a:ln w="25400">
            <a:solidFill>
              <a:srgbClr val="FFFFFF"/>
            </a:solidFill>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519" name="Shape 519"/>
          <p:cNvSpPr/>
          <p:nvPr/>
        </p:nvSpPr>
        <p:spPr>
          <a:xfrm flipV="1">
            <a:off x="1639689" y="3331380"/>
            <a:ext cx="1" cy="1992512"/>
          </a:xfrm>
          <a:prstGeom prst="line">
            <a:avLst/>
          </a:prstGeom>
          <a:ln w="12700">
            <a:solidFill>
              <a:srgbClr val="282C2C"/>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520" name="Shape 520"/>
          <p:cNvSpPr/>
          <p:nvPr/>
        </p:nvSpPr>
        <p:spPr>
          <a:xfrm flipV="1">
            <a:off x="1620639" y="3331380"/>
            <a:ext cx="1" cy="1992512"/>
          </a:xfrm>
          <a:prstGeom prst="line">
            <a:avLst/>
          </a:prstGeom>
          <a:ln w="12700">
            <a:solidFill>
              <a:srgbClr val="363A3B"/>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521" name="Shape 521"/>
          <p:cNvSpPr/>
          <p:nvPr/>
        </p:nvSpPr>
        <p:spPr>
          <a:xfrm flipV="1">
            <a:off x="1652389" y="3331380"/>
            <a:ext cx="1" cy="1992512"/>
          </a:xfrm>
          <a:prstGeom prst="line">
            <a:avLst/>
          </a:prstGeom>
          <a:ln w="12700">
            <a:solidFill>
              <a:srgbClr val="525858"/>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522" name="Shape 522"/>
          <p:cNvSpPr/>
          <p:nvPr/>
        </p:nvSpPr>
        <p:spPr>
          <a:xfrm>
            <a:off x="331894" y="3387451"/>
            <a:ext cx="300871" cy="319666"/>
          </a:xfrm>
          <a:custGeom>
            <a:avLst/>
            <a:gdLst/>
            <a:ahLst/>
            <a:cxnLst>
              <a:cxn ang="0">
                <a:pos x="wd2" y="hd2"/>
              </a:cxn>
              <a:cxn ang="5400000">
                <a:pos x="wd2" y="hd2"/>
              </a:cxn>
              <a:cxn ang="10800000">
                <a:pos x="wd2" y="hd2"/>
              </a:cxn>
              <a:cxn ang="16200000">
                <a:pos x="wd2" y="hd2"/>
              </a:cxn>
            </a:cxnLst>
            <a:rect l="0" t="0" r="r" b="b"/>
            <a:pathLst>
              <a:path w="20681" h="21158" extrusionOk="0">
                <a:moveTo>
                  <a:pt x="20681" y="127"/>
                </a:moveTo>
                <a:cubicBezTo>
                  <a:pt x="15779" y="-442"/>
                  <a:pt x="10845" y="917"/>
                  <a:pt x="6997" y="3897"/>
                </a:cubicBezTo>
                <a:cubicBezTo>
                  <a:pt x="1651" y="8036"/>
                  <a:pt x="-919" y="14657"/>
                  <a:pt x="298" y="21158"/>
                </a:cubicBezTo>
                <a:cubicBezTo>
                  <a:pt x="1339" y="15830"/>
                  <a:pt x="4028" y="10929"/>
                  <a:pt x="8013" y="7099"/>
                </a:cubicBezTo>
                <a:cubicBezTo>
                  <a:pt x="11517" y="3731"/>
                  <a:pt x="15890" y="1325"/>
                  <a:pt x="20681" y="127"/>
                </a:cubicBezTo>
                <a:close/>
              </a:path>
            </a:pathLst>
          </a:custGeom>
          <a:solidFill>
            <a:srgbClr val="FFFFFF">
              <a:alpha val="40157"/>
            </a:srgbClr>
          </a:solidFill>
          <a:ln w="12700">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523" name="Shape 523"/>
          <p:cNvSpPr/>
          <p:nvPr/>
        </p:nvSpPr>
        <p:spPr>
          <a:xfrm rot="10800000" flipH="1">
            <a:off x="331894" y="4948154"/>
            <a:ext cx="300871" cy="319666"/>
          </a:xfrm>
          <a:custGeom>
            <a:avLst/>
            <a:gdLst/>
            <a:ahLst/>
            <a:cxnLst>
              <a:cxn ang="0">
                <a:pos x="wd2" y="hd2"/>
              </a:cxn>
              <a:cxn ang="5400000">
                <a:pos x="wd2" y="hd2"/>
              </a:cxn>
              <a:cxn ang="10800000">
                <a:pos x="wd2" y="hd2"/>
              </a:cxn>
              <a:cxn ang="16200000">
                <a:pos x="wd2" y="hd2"/>
              </a:cxn>
            </a:cxnLst>
            <a:rect l="0" t="0" r="r" b="b"/>
            <a:pathLst>
              <a:path w="20681" h="21158" extrusionOk="0">
                <a:moveTo>
                  <a:pt x="20681" y="127"/>
                </a:moveTo>
                <a:cubicBezTo>
                  <a:pt x="15779" y="-442"/>
                  <a:pt x="10845" y="917"/>
                  <a:pt x="6997" y="3897"/>
                </a:cubicBezTo>
                <a:cubicBezTo>
                  <a:pt x="1651" y="8036"/>
                  <a:pt x="-919" y="14657"/>
                  <a:pt x="298" y="21158"/>
                </a:cubicBezTo>
                <a:cubicBezTo>
                  <a:pt x="1339" y="15830"/>
                  <a:pt x="4028" y="10929"/>
                  <a:pt x="8013" y="7099"/>
                </a:cubicBezTo>
                <a:cubicBezTo>
                  <a:pt x="11517" y="3731"/>
                  <a:pt x="15890" y="1325"/>
                  <a:pt x="20681" y="127"/>
                </a:cubicBezTo>
                <a:close/>
              </a:path>
            </a:pathLst>
          </a:custGeom>
          <a:solidFill>
            <a:srgbClr val="FFFFFF">
              <a:alpha val="40157"/>
            </a:srgbClr>
          </a:solidFill>
          <a:ln w="12700">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524" name="Shape 524"/>
          <p:cNvSpPr/>
          <p:nvPr/>
        </p:nvSpPr>
        <p:spPr>
          <a:xfrm>
            <a:off x="257869" y="5554097"/>
            <a:ext cx="7612262" cy="1992511"/>
          </a:xfrm>
          <a:prstGeom prst="roundRect">
            <a:avLst>
              <a:gd name="adj" fmla="val 16137"/>
            </a:avLst>
          </a:prstGeom>
          <a:gradFill>
            <a:gsLst>
              <a:gs pos="0">
                <a:srgbClr val="000000">
                  <a:alpha val="95000"/>
                </a:srgbClr>
              </a:gs>
              <a:gs pos="1412">
                <a:srgbClr val="212121">
                  <a:alpha val="95000"/>
                </a:srgbClr>
              </a:gs>
              <a:gs pos="5432">
                <a:srgbClr val="424242">
                  <a:alpha val="95000"/>
                </a:srgbClr>
              </a:gs>
              <a:gs pos="5432">
                <a:srgbClr val="212121">
                  <a:alpha val="95000"/>
                </a:srgbClr>
              </a:gs>
              <a:gs pos="100000">
                <a:srgbClr val="000000">
                  <a:alpha val="95000"/>
                </a:srgbClr>
              </a:gs>
            </a:gsLst>
            <a:path>
              <a:fillToRect l="100717" t="52885" r="-717" b="47114"/>
            </a:path>
          </a:gradFill>
          <a:ln w="25400">
            <a:miter lim="400000"/>
          </a:ln>
          <a:effectLst>
            <a:outerShdw blurRad="190500" dist="63500" dir="5400000" rotWithShape="0">
              <a:srgbClr val="000000">
                <a:alpha val="36926"/>
              </a:srgbClr>
            </a:outerShdw>
          </a:effectLst>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525" name="Shape 525"/>
          <p:cNvSpPr/>
          <p:nvPr/>
        </p:nvSpPr>
        <p:spPr>
          <a:xfrm>
            <a:off x="1752600" y="5951523"/>
            <a:ext cx="5697965" cy="11976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400">
                <a:latin typeface="Helvetica Neue Light"/>
                <a:ea typeface="Helvetica Neue Light"/>
                <a:cs typeface="Helvetica Neue Light"/>
                <a:sym typeface="Helvetica Neue Light"/>
              </a:defRPr>
            </a:lvl1pPr>
          </a:lstStyle>
          <a:p>
            <a:pPr lvl="0">
              <a:defRPr sz="1800">
                <a:solidFill>
                  <a:srgbClr val="000000"/>
                </a:solidFill>
              </a:defRPr>
            </a:pPr>
            <a:r>
              <a:rPr sz="2400">
                <a:solidFill>
                  <a:srgbClr val="FFFFFF"/>
                </a:solidFill>
              </a:rPr>
              <a:t>Sean Leung has posted a new job IT Infrastructure Consultant at Everbright Holdings LLC, Chicago, IL</a:t>
            </a:r>
          </a:p>
        </p:txBody>
      </p:sp>
      <p:sp>
        <p:nvSpPr>
          <p:cNvPr id="526" name="Shape 526"/>
          <p:cNvSpPr/>
          <p:nvPr/>
        </p:nvSpPr>
        <p:spPr>
          <a:xfrm>
            <a:off x="523461" y="6055052"/>
            <a:ext cx="990601" cy="990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3"/>
          </a:blipFill>
          <a:ln w="25400">
            <a:solidFill>
              <a:srgbClr val="FFFFFF"/>
            </a:solidFill>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527" name="Shape 527"/>
          <p:cNvSpPr/>
          <p:nvPr/>
        </p:nvSpPr>
        <p:spPr>
          <a:xfrm flipV="1">
            <a:off x="1639689" y="5554097"/>
            <a:ext cx="1" cy="1992512"/>
          </a:xfrm>
          <a:prstGeom prst="line">
            <a:avLst/>
          </a:prstGeom>
          <a:ln w="12700">
            <a:solidFill>
              <a:srgbClr val="282C2C"/>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528" name="Shape 528"/>
          <p:cNvSpPr/>
          <p:nvPr/>
        </p:nvSpPr>
        <p:spPr>
          <a:xfrm flipV="1">
            <a:off x="1620639" y="5554097"/>
            <a:ext cx="1" cy="1992512"/>
          </a:xfrm>
          <a:prstGeom prst="line">
            <a:avLst/>
          </a:prstGeom>
          <a:ln w="12700">
            <a:solidFill>
              <a:srgbClr val="363A3B"/>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529" name="Shape 529"/>
          <p:cNvSpPr/>
          <p:nvPr/>
        </p:nvSpPr>
        <p:spPr>
          <a:xfrm flipV="1">
            <a:off x="1652389" y="5554097"/>
            <a:ext cx="1" cy="1992512"/>
          </a:xfrm>
          <a:prstGeom prst="line">
            <a:avLst/>
          </a:prstGeom>
          <a:ln w="12700">
            <a:solidFill>
              <a:srgbClr val="525858"/>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530" name="Shape 530"/>
          <p:cNvSpPr/>
          <p:nvPr/>
        </p:nvSpPr>
        <p:spPr>
          <a:xfrm>
            <a:off x="331894" y="5610168"/>
            <a:ext cx="300871" cy="319666"/>
          </a:xfrm>
          <a:custGeom>
            <a:avLst/>
            <a:gdLst/>
            <a:ahLst/>
            <a:cxnLst>
              <a:cxn ang="0">
                <a:pos x="wd2" y="hd2"/>
              </a:cxn>
              <a:cxn ang="5400000">
                <a:pos x="wd2" y="hd2"/>
              </a:cxn>
              <a:cxn ang="10800000">
                <a:pos x="wd2" y="hd2"/>
              </a:cxn>
              <a:cxn ang="16200000">
                <a:pos x="wd2" y="hd2"/>
              </a:cxn>
            </a:cxnLst>
            <a:rect l="0" t="0" r="r" b="b"/>
            <a:pathLst>
              <a:path w="20681" h="21158" extrusionOk="0">
                <a:moveTo>
                  <a:pt x="20681" y="127"/>
                </a:moveTo>
                <a:cubicBezTo>
                  <a:pt x="15779" y="-442"/>
                  <a:pt x="10845" y="917"/>
                  <a:pt x="6997" y="3897"/>
                </a:cubicBezTo>
                <a:cubicBezTo>
                  <a:pt x="1651" y="8036"/>
                  <a:pt x="-919" y="14657"/>
                  <a:pt x="298" y="21158"/>
                </a:cubicBezTo>
                <a:cubicBezTo>
                  <a:pt x="1339" y="15830"/>
                  <a:pt x="4028" y="10929"/>
                  <a:pt x="8013" y="7099"/>
                </a:cubicBezTo>
                <a:cubicBezTo>
                  <a:pt x="11517" y="3731"/>
                  <a:pt x="15890" y="1325"/>
                  <a:pt x="20681" y="127"/>
                </a:cubicBezTo>
                <a:close/>
              </a:path>
            </a:pathLst>
          </a:custGeom>
          <a:solidFill>
            <a:srgbClr val="FFFFFF">
              <a:alpha val="40157"/>
            </a:srgbClr>
          </a:solidFill>
          <a:ln w="12700">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531" name="Shape 531"/>
          <p:cNvSpPr/>
          <p:nvPr/>
        </p:nvSpPr>
        <p:spPr>
          <a:xfrm rot="10800000" flipH="1">
            <a:off x="331894" y="7170871"/>
            <a:ext cx="300871" cy="319666"/>
          </a:xfrm>
          <a:custGeom>
            <a:avLst/>
            <a:gdLst/>
            <a:ahLst/>
            <a:cxnLst>
              <a:cxn ang="0">
                <a:pos x="wd2" y="hd2"/>
              </a:cxn>
              <a:cxn ang="5400000">
                <a:pos x="wd2" y="hd2"/>
              </a:cxn>
              <a:cxn ang="10800000">
                <a:pos x="wd2" y="hd2"/>
              </a:cxn>
              <a:cxn ang="16200000">
                <a:pos x="wd2" y="hd2"/>
              </a:cxn>
            </a:cxnLst>
            <a:rect l="0" t="0" r="r" b="b"/>
            <a:pathLst>
              <a:path w="20681" h="21158" extrusionOk="0">
                <a:moveTo>
                  <a:pt x="20681" y="127"/>
                </a:moveTo>
                <a:cubicBezTo>
                  <a:pt x="15779" y="-442"/>
                  <a:pt x="10845" y="917"/>
                  <a:pt x="6997" y="3897"/>
                </a:cubicBezTo>
                <a:cubicBezTo>
                  <a:pt x="1651" y="8036"/>
                  <a:pt x="-919" y="14657"/>
                  <a:pt x="298" y="21158"/>
                </a:cubicBezTo>
                <a:cubicBezTo>
                  <a:pt x="1339" y="15830"/>
                  <a:pt x="4028" y="10929"/>
                  <a:pt x="8013" y="7099"/>
                </a:cubicBezTo>
                <a:cubicBezTo>
                  <a:pt x="11517" y="3731"/>
                  <a:pt x="15890" y="1325"/>
                  <a:pt x="20681" y="127"/>
                </a:cubicBezTo>
                <a:close/>
              </a:path>
            </a:pathLst>
          </a:custGeom>
          <a:solidFill>
            <a:srgbClr val="FFFFFF">
              <a:alpha val="40157"/>
            </a:srgbClr>
          </a:solidFill>
          <a:ln w="12700">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532" name="Shape 532"/>
          <p:cNvSpPr/>
          <p:nvPr/>
        </p:nvSpPr>
        <p:spPr>
          <a:xfrm>
            <a:off x="257869" y="7776813"/>
            <a:ext cx="7612262" cy="1992512"/>
          </a:xfrm>
          <a:prstGeom prst="roundRect">
            <a:avLst>
              <a:gd name="adj" fmla="val 16137"/>
            </a:avLst>
          </a:prstGeom>
          <a:gradFill>
            <a:gsLst>
              <a:gs pos="0">
                <a:srgbClr val="000000">
                  <a:alpha val="95000"/>
                </a:srgbClr>
              </a:gs>
              <a:gs pos="1412">
                <a:srgbClr val="212121">
                  <a:alpha val="95000"/>
                </a:srgbClr>
              </a:gs>
              <a:gs pos="5432">
                <a:srgbClr val="424242">
                  <a:alpha val="95000"/>
                </a:srgbClr>
              </a:gs>
              <a:gs pos="5432">
                <a:srgbClr val="212121">
                  <a:alpha val="95000"/>
                </a:srgbClr>
              </a:gs>
              <a:gs pos="100000">
                <a:srgbClr val="000000">
                  <a:alpha val="95000"/>
                </a:srgbClr>
              </a:gs>
            </a:gsLst>
            <a:path>
              <a:fillToRect l="100717" t="52885" r="-717" b="47114"/>
            </a:path>
          </a:gradFill>
          <a:ln w="25400">
            <a:miter lim="400000"/>
          </a:ln>
          <a:effectLst>
            <a:outerShdw blurRad="190500" dist="63500" dir="5400000" rotWithShape="0">
              <a:srgbClr val="000000">
                <a:alpha val="36926"/>
              </a:srgbClr>
            </a:outerShdw>
          </a:effectLst>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533" name="Shape 533"/>
          <p:cNvSpPr/>
          <p:nvPr/>
        </p:nvSpPr>
        <p:spPr>
          <a:xfrm>
            <a:off x="1752600" y="8542540"/>
            <a:ext cx="5697965" cy="4610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400">
                <a:latin typeface="Helvetica Neue Light"/>
                <a:ea typeface="Helvetica Neue Light"/>
                <a:cs typeface="Helvetica Neue Light"/>
                <a:sym typeface="Helvetica Neue Light"/>
              </a:defRPr>
            </a:lvl1pPr>
          </a:lstStyle>
          <a:p>
            <a:pPr lvl="0">
              <a:defRPr sz="1800">
                <a:solidFill>
                  <a:srgbClr val="000000"/>
                </a:solidFill>
              </a:defRPr>
            </a:pPr>
            <a:r>
              <a:rPr sz="2400">
                <a:solidFill>
                  <a:srgbClr val="FFFFFF"/>
                </a:solidFill>
              </a:rPr>
              <a:t>Susan Chan has followed you</a:t>
            </a:r>
          </a:p>
        </p:txBody>
      </p:sp>
      <p:sp>
        <p:nvSpPr>
          <p:cNvPr id="534" name="Shape 534"/>
          <p:cNvSpPr/>
          <p:nvPr/>
        </p:nvSpPr>
        <p:spPr>
          <a:xfrm>
            <a:off x="523461" y="8277769"/>
            <a:ext cx="990601" cy="9906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3"/>
          </a:blipFill>
          <a:ln w="25400">
            <a:solidFill>
              <a:srgbClr val="FFFFFF"/>
            </a:solidFill>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535" name="Shape 535"/>
          <p:cNvSpPr/>
          <p:nvPr/>
        </p:nvSpPr>
        <p:spPr>
          <a:xfrm flipV="1">
            <a:off x="1639689" y="7776814"/>
            <a:ext cx="1" cy="1992512"/>
          </a:xfrm>
          <a:prstGeom prst="line">
            <a:avLst/>
          </a:prstGeom>
          <a:ln w="12700">
            <a:solidFill>
              <a:srgbClr val="282C2C"/>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536" name="Shape 536"/>
          <p:cNvSpPr/>
          <p:nvPr/>
        </p:nvSpPr>
        <p:spPr>
          <a:xfrm flipV="1">
            <a:off x="1620639" y="7776814"/>
            <a:ext cx="1" cy="1992512"/>
          </a:xfrm>
          <a:prstGeom prst="line">
            <a:avLst/>
          </a:prstGeom>
          <a:ln w="12700">
            <a:solidFill>
              <a:srgbClr val="363A3B"/>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537" name="Shape 537"/>
          <p:cNvSpPr/>
          <p:nvPr/>
        </p:nvSpPr>
        <p:spPr>
          <a:xfrm flipV="1">
            <a:off x="1652389" y="7776814"/>
            <a:ext cx="1" cy="1992512"/>
          </a:xfrm>
          <a:prstGeom prst="line">
            <a:avLst/>
          </a:prstGeom>
          <a:ln w="12700">
            <a:solidFill>
              <a:srgbClr val="525858"/>
            </a:solidFill>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538" name="Shape 538"/>
          <p:cNvSpPr/>
          <p:nvPr/>
        </p:nvSpPr>
        <p:spPr>
          <a:xfrm>
            <a:off x="331894" y="7832885"/>
            <a:ext cx="300871" cy="319666"/>
          </a:xfrm>
          <a:custGeom>
            <a:avLst/>
            <a:gdLst/>
            <a:ahLst/>
            <a:cxnLst>
              <a:cxn ang="0">
                <a:pos x="wd2" y="hd2"/>
              </a:cxn>
              <a:cxn ang="5400000">
                <a:pos x="wd2" y="hd2"/>
              </a:cxn>
              <a:cxn ang="10800000">
                <a:pos x="wd2" y="hd2"/>
              </a:cxn>
              <a:cxn ang="16200000">
                <a:pos x="wd2" y="hd2"/>
              </a:cxn>
            </a:cxnLst>
            <a:rect l="0" t="0" r="r" b="b"/>
            <a:pathLst>
              <a:path w="20681" h="21158" extrusionOk="0">
                <a:moveTo>
                  <a:pt x="20681" y="127"/>
                </a:moveTo>
                <a:cubicBezTo>
                  <a:pt x="15779" y="-442"/>
                  <a:pt x="10845" y="917"/>
                  <a:pt x="6997" y="3897"/>
                </a:cubicBezTo>
                <a:cubicBezTo>
                  <a:pt x="1651" y="8036"/>
                  <a:pt x="-919" y="14657"/>
                  <a:pt x="298" y="21158"/>
                </a:cubicBezTo>
                <a:cubicBezTo>
                  <a:pt x="1339" y="15830"/>
                  <a:pt x="4028" y="10929"/>
                  <a:pt x="8013" y="7099"/>
                </a:cubicBezTo>
                <a:cubicBezTo>
                  <a:pt x="11517" y="3731"/>
                  <a:pt x="15890" y="1325"/>
                  <a:pt x="20681" y="127"/>
                </a:cubicBezTo>
                <a:close/>
              </a:path>
            </a:pathLst>
          </a:custGeom>
          <a:solidFill>
            <a:srgbClr val="FFFFFF">
              <a:alpha val="40157"/>
            </a:srgbClr>
          </a:solidFill>
          <a:ln w="12700">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539" name="Shape 539"/>
          <p:cNvSpPr/>
          <p:nvPr/>
        </p:nvSpPr>
        <p:spPr>
          <a:xfrm rot="10800000" flipH="1">
            <a:off x="331894" y="9393588"/>
            <a:ext cx="300871" cy="319666"/>
          </a:xfrm>
          <a:custGeom>
            <a:avLst/>
            <a:gdLst/>
            <a:ahLst/>
            <a:cxnLst>
              <a:cxn ang="0">
                <a:pos x="wd2" y="hd2"/>
              </a:cxn>
              <a:cxn ang="5400000">
                <a:pos x="wd2" y="hd2"/>
              </a:cxn>
              <a:cxn ang="10800000">
                <a:pos x="wd2" y="hd2"/>
              </a:cxn>
              <a:cxn ang="16200000">
                <a:pos x="wd2" y="hd2"/>
              </a:cxn>
            </a:cxnLst>
            <a:rect l="0" t="0" r="r" b="b"/>
            <a:pathLst>
              <a:path w="20681" h="21158" extrusionOk="0">
                <a:moveTo>
                  <a:pt x="20681" y="127"/>
                </a:moveTo>
                <a:cubicBezTo>
                  <a:pt x="15779" y="-442"/>
                  <a:pt x="10845" y="917"/>
                  <a:pt x="6997" y="3897"/>
                </a:cubicBezTo>
                <a:cubicBezTo>
                  <a:pt x="1651" y="8036"/>
                  <a:pt x="-919" y="14657"/>
                  <a:pt x="298" y="21158"/>
                </a:cubicBezTo>
                <a:cubicBezTo>
                  <a:pt x="1339" y="15830"/>
                  <a:pt x="4028" y="10929"/>
                  <a:pt x="8013" y="7099"/>
                </a:cubicBezTo>
                <a:cubicBezTo>
                  <a:pt x="11517" y="3731"/>
                  <a:pt x="15890" y="1325"/>
                  <a:pt x="20681" y="127"/>
                </a:cubicBezTo>
                <a:close/>
              </a:path>
            </a:pathLst>
          </a:custGeom>
          <a:solidFill>
            <a:srgbClr val="FFFFFF">
              <a:alpha val="40157"/>
            </a:srgbClr>
          </a:solidFill>
          <a:ln w="12700">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Tree>
  </p:cSld>
  <p:clrMapOvr>
    <a:masterClrMapping/>
  </p:clrMapOvr>
  <p:transition xmlns:p14="http://schemas.microsoft.com/office/powerpoint/2010/mai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1" name="background.png"/>
          <p:cNvPicPr/>
          <p:nvPr/>
        </p:nvPicPr>
        <p:blipFill>
          <a:blip r:embed="rId2">
            <a:extLst/>
          </a:blip>
          <a:stretch>
            <a:fillRect/>
          </a:stretch>
        </p:blipFill>
        <p:spPr>
          <a:xfrm>
            <a:off x="0" y="0"/>
            <a:ext cx="8128000" cy="14427200"/>
          </a:xfrm>
          <a:prstGeom prst="rect">
            <a:avLst/>
          </a:prstGeom>
          <a:ln w="12700">
            <a:miter lim="400000"/>
          </a:ln>
        </p:spPr>
      </p:pic>
      <p:sp>
        <p:nvSpPr>
          <p:cNvPr id="542" name="Shape 542"/>
          <p:cNvSpPr/>
          <p:nvPr/>
        </p:nvSpPr>
        <p:spPr>
          <a:xfrm>
            <a:off x="-25400" y="-25400"/>
            <a:ext cx="8178800" cy="2475210"/>
          </a:xfrm>
          <a:prstGeom prst="rect">
            <a:avLst/>
          </a:prstGeom>
          <a:solidFill>
            <a:srgbClr val="E9503F"/>
          </a:solidFill>
          <a:ln w="25400">
            <a:miter lim="400000"/>
          </a:ln>
          <a:effectLst>
            <a:outerShdw blurRad="355600" rotWithShape="0">
              <a:srgbClr val="000000">
                <a:alpha val="75000"/>
              </a:srgbClr>
            </a:outerShdw>
          </a:effectLst>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543" name="Shape 543"/>
          <p:cNvSpPr/>
          <p:nvPr/>
        </p:nvSpPr>
        <p:spPr>
          <a:xfrm>
            <a:off x="3114261" y="262466"/>
            <a:ext cx="1899478" cy="18994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3"/>
          </a:blipFill>
          <a:ln w="25400">
            <a:solidFill>
              <a:srgbClr val="FFFFFF"/>
            </a:solidFill>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grpSp>
        <p:nvGrpSpPr>
          <p:cNvPr id="546" name="Group 546"/>
          <p:cNvGrpSpPr/>
          <p:nvPr/>
        </p:nvGrpSpPr>
        <p:grpSpPr>
          <a:xfrm>
            <a:off x="289313" y="718565"/>
            <a:ext cx="2007448" cy="987280"/>
            <a:chOff x="0" y="0"/>
            <a:chExt cx="2007446" cy="987278"/>
          </a:xfrm>
        </p:grpSpPr>
        <p:sp>
          <p:nvSpPr>
            <p:cNvPr id="544" name="Shape 544"/>
            <p:cNvSpPr/>
            <p:nvPr/>
          </p:nvSpPr>
          <p:spPr>
            <a:xfrm>
              <a:off x="0" y="0"/>
              <a:ext cx="1386332" cy="5851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3200">
                  <a:latin typeface="Helvetica Neue Light"/>
                  <a:ea typeface="Helvetica Neue Light"/>
                  <a:cs typeface="Helvetica Neue Light"/>
                  <a:sym typeface="Helvetica Neue Light"/>
                </a:defRPr>
              </a:lvl1pPr>
            </a:lstStyle>
            <a:p>
              <a:pPr lvl="0">
                <a:defRPr sz="1800">
                  <a:solidFill>
                    <a:srgbClr val="000000"/>
                  </a:solidFill>
                </a:defRPr>
              </a:pPr>
              <a:r>
                <a:rPr sz="3200">
                  <a:solidFill>
                    <a:srgbClr val="FFFFFF"/>
                  </a:solidFill>
                </a:rPr>
                <a:t>Johnny</a:t>
              </a:r>
            </a:p>
          </p:txBody>
        </p:sp>
        <p:sp>
          <p:nvSpPr>
            <p:cNvPr id="545" name="Shape 545"/>
            <p:cNvSpPr/>
            <p:nvPr/>
          </p:nvSpPr>
          <p:spPr>
            <a:xfrm>
              <a:off x="33866" y="402166"/>
              <a:ext cx="1973581" cy="5851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3200">
                  <a:latin typeface="Helvetica Neue Light"/>
                  <a:ea typeface="Helvetica Neue Light"/>
                  <a:cs typeface="Helvetica Neue Light"/>
                  <a:sym typeface="Helvetica Neue Light"/>
                </a:defRPr>
              </a:lvl1pPr>
            </a:lstStyle>
            <a:p>
              <a:pPr lvl="0">
                <a:defRPr sz="1800">
                  <a:solidFill>
                    <a:srgbClr val="000000"/>
                  </a:solidFill>
                </a:defRPr>
              </a:pPr>
              <a:r>
                <a:rPr sz="3200">
                  <a:solidFill>
                    <a:srgbClr val="FFFFFF"/>
                  </a:solidFill>
                </a:rPr>
                <a:t>Appleseed</a:t>
              </a:r>
            </a:p>
          </p:txBody>
        </p:sp>
      </p:grpSp>
      <p:pic>
        <p:nvPicPr>
          <p:cNvPr id="547" name="mail.png"/>
          <p:cNvPicPr/>
          <p:nvPr/>
        </p:nvPicPr>
        <p:blipFill>
          <a:blip r:embed="rId4">
            <a:extLst/>
          </a:blip>
          <a:stretch>
            <a:fillRect/>
          </a:stretch>
        </p:blipFill>
        <p:spPr>
          <a:xfrm>
            <a:off x="6400837" y="919649"/>
            <a:ext cx="851072" cy="585112"/>
          </a:xfrm>
          <a:prstGeom prst="rect">
            <a:avLst/>
          </a:prstGeom>
          <a:ln w="12700">
            <a:miter lim="400000"/>
          </a:ln>
        </p:spPr>
      </p:pic>
      <p:sp>
        <p:nvSpPr>
          <p:cNvPr id="548" name="Shape 548"/>
          <p:cNvSpPr/>
          <p:nvPr/>
        </p:nvSpPr>
        <p:spPr>
          <a:xfrm>
            <a:off x="7080250" y="679375"/>
            <a:ext cx="381075" cy="38107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C997"/>
          </a:solidFill>
          <a:ln w="25400">
            <a:miter lim="400000"/>
          </a:ln>
          <a:extLst>
            <a:ext uri="{C572A759-6A51-4108-AA02-DFA0A04FC94B}">
              <ma14:wrappingTextBoxFlag xmlns:ma14="http://schemas.microsoft.com/office/mac/drawingml/2011/main" val="1"/>
            </a:ext>
          </a:extLst>
        </p:spPr>
        <p:txBody>
          <a:bodyPr lIns="38100" tIns="38100" rIns="38100" bIns="38100" anchor="ctr"/>
          <a:lstStyle>
            <a:lvl1pPr>
              <a:defRPr sz="1500"/>
            </a:lvl1pPr>
          </a:lstStyle>
          <a:p>
            <a:pPr lvl="0">
              <a:defRPr sz="1800">
                <a:solidFill>
                  <a:srgbClr val="000000"/>
                </a:solidFill>
              </a:defRPr>
            </a:pPr>
            <a:r>
              <a:rPr sz="1500">
                <a:solidFill>
                  <a:srgbClr val="FFFFFF"/>
                </a:solidFill>
              </a:rPr>
              <a:t>99</a:t>
            </a:r>
          </a:p>
        </p:txBody>
      </p:sp>
      <p:sp>
        <p:nvSpPr>
          <p:cNvPr id="549" name="Shape 549"/>
          <p:cNvSpPr/>
          <p:nvPr/>
        </p:nvSpPr>
        <p:spPr>
          <a:xfrm>
            <a:off x="228329" y="13742097"/>
            <a:ext cx="508001" cy="508001"/>
          </a:xfrm>
          <a:custGeom>
            <a:avLst/>
            <a:gdLst/>
            <a:ahLst/>
            <a:cxnLst>
              <a:cxn ang="0">
                <a:pos x="wd2" y="hd2"/>
              </a:cxn>
              <a:cxn ang="5400000">
                <a:pos x="wd2" y="hd2"/>
              </a:cxn>
              <a:cxn ang="10800000">
                <a:pos x="wd2" y="hd2"/>
              </a:cxn>
              <a:cxn ang="16200000">
                <a:pos x="wd2" y="hd2"/>
              </a:cxn>
            </a:cxnLst>
            <a:rect l="0" t="0" r="r" b="b"/>
            <a:pathLst>
              <a:path w="21600" h="21600" extrusionOk="0">
                <a:moveTo>
                  <a:pt x="20770" y="9138"/>
                </a:moveTo>
                <a:lnTo>
                  <a:pt x="19774" y="9138"/>
                </a:lnTo>
                <a:cubicBezTo>
                  <a:pt x="19317" y="9138"/>
                  <a:pt x="18832" y="8781"/>
                  <a:pt x="18697" y="8344"/>
                </a:cubicBezTo>
                <a:lnTo>
                  <a:pt x="18124" y="6952"/>
                </a:lnTo>
                <a:cubicBezTo>
                  <a:pt x="17909" y="6551"/>
                  <a:pt x="17997" y="5956"/>
                  <a:pt x="18319" y="5633"/>
                </a:cubicBezTo>
                <a:lnTo>
                  <a:pt x="19027" y="4927"/>
                </a:lnTo>
                <a:cubicBezTo>
                  <a:pt x="19350" y="4603"/>
                  <a:pt x="19350" y="4074"/>
                  <a:pt x="19027" y="3750"/>
                </a:cubicBezTo>
                <a:lnTo>
                  <a:pt x="17849" y="2576"/>
                </a:lnTo>
                <a:cubicBezTo>
                  <a:pt x="17528" y="2253"/>
                  <a:pt x="16999" y="2253"/>
                  <a:pt x="16676" y="2576"/>
                </a:cubicBezTo>
                <a:lnTo>
                  <a:pt x="15966" y="3283"/>
                </a:lnTo>
                <a:cubicBezTo>
                  <a:pt x="15645" y="3606"/>
                  <a:pt x="15049" y="3694"/>
                  <a:pt x="14646" y="3478"/>
                </a:cubicBezTo>
                <a:lnTo>
                  <a:pt x="13258" y="2906"/>
                </a:lnTo>
                <a:cubicBezTo>
                  <a:pt x="12822" y="2771"/>
                  <a:pt x="12464" y="2286"/>
                  <a:pt x="12464" y="1829"/>
                </a:cubicBezTo>
                <a:lnTo>
                  <a:pt x="12464" y="832"/>
                </a:lnTo>
                <a:cubicBezTo>
                  <a:pt x="12464" y="375"/>
                  <a:pt x="12090" y="0"/>
                  <a:pt x="11632" y="0"/>
                </a:cubicBezTo>
                <a:lnTo>
                  <a:pt x="9970" y="0"/>
                </a:lnTo>
                <a:cubicBezTo>
                  <a:pt x="9513" y="0"/>
                  <a:pt x="9139" y="375"/>
                  <a:pt x="9139" y="832"/>
                </a:cubicBezTo>
                <a:lnTo>
                  <a:pt x="9139" y="1829"/>
                </a:lnTo>
                <a:cubicBezTo>
                  <a:pt x="9139" y="2286"/>
                  <a:pt x="8782" y="2771"/>
                  <a:pt x="8346" y="2906"/>
                </a:cubicBezTo>
                <a:lnTo>
                  <a:pt x="6956" y="3478"/>
                </a:lnTo>
                <a:cubicBezTo>
                  <a:pt x="6551" y="3694"/>
                  <a:pt x="5959" y="3607"/>
                  <a:pt x="5635" y="3283"/>
                </a:cubicBezTo>
                <a:lnTo>
                  <a:pt x="4927" y="2576"/>
                </a:lnTo>
                <a:cubicBezTo>
                  <a:pt x="4604" y="2253"/>
                  <a:pt x="4077" y="2253"/>
                  <a:pt x="3753" y="2576"/>
                </a:cubicBezTo>
                <a:lnTo>
                  <a:pt x="2578" y="3750"/>
                </a:lnTo>
                <a:cubicBezTo>
                  <a:pt x="2253" y="4073"/>
                  <a:pt x="2253" y="4603"/>
                  <a:pt x="2578" y="4926"/>
                </a:cubicBezTo>
                <a:lnTo>
                  <a:pt x="3283" y="5633"/>
                </a:lnTo>
                <a:cubicBezTo>
                  <a:pt x="3606" y="5956"/>
                  <a:pt x="3696" y="6551"/>
                  <a:pt x="3478" y="6952"/>
                </a:cubicBezTo>
                <a:lnTo>
                  <a:pt x="2907" y="8345"/>
                </a:lnTo>
                <a:cubicBezTo>
                  <a:pt x="2770" y="8781"/>
                  <a:pt x="2287" y="9139"/>
                  <a:pt x="1830" y="9139"/>
                </a:cubicBezTo>
                <a:lnTo>
                  <a:pt x="832" y="9138"/>
                </a:lnTo>
                <a:cubicBezTo>
                  <a:pt x="374" y="9138"/>
                  <a:pt x="0" y="9512"/>
                  <a:pt x="0" y="9968"/>
                </a:cubicBezTo>
                <a:lnTo>
                  <a:pt x="0" y="11630"/>
                </a:lnTo>
                <a:cubicBezTo>
                  <a:pt x="0" y="12086"/>
                  <a:pt x="374" y="12461"/>
                  <a:pt x="832" y="12461"/>
                </a:cubicBezTo>
                <a:lnTo>
                  <a:pt x="1830" y="12461"/>
                </a:lnTo>
                <a:cubicBezTo>
                  <a:pt x="2287" y="12461"/>
                  <a:pt x="2770" y="12819"/>
                  <a:pt x="2905" y="13255"/>
                </a:cubicBezTo>
                <a:lnTo>
                  <a:pt x="3478" y="14647"/>
                </a:lnTo>
                <a:cubicBezTo>
                  <a:pt x="3695" y="15049"/>
                  <a:pt x="3607" y="15645"/>
                  <a:pt x="3283" y="15967"/>
                </a:cubicBezTo>
                <a:lnTo>
                  <a:pt x="2576" y="16673"/>
                </a:lnTo>
                <a:cubicBezTo>
                  <a:pt x="2253" y="16996"/>
                  <a:pt x="2253" y="17525"/>
                  <a:pt x="2576" y="17850"/>
                </a:cubicBezTo>
                <a:lnTo>
                  <a:pt x="3753" y="19025"/>
                </a:lnTo>
                <a:cubicBezTo>
                  <a:pt x="4076" y="19348"/>
                  <a:pt x="4603" y="19348"/>
                  <a:pt x="4927" y="19025"/>
                </a:cubicBezTo>
                <a:lnTo>
                  <a:pt x="5635" y="18319"/>
                </a:lnTo>
                <a:cubicBezTo>
                  <a:pt x="5958" y="17996"/>
                  <a:pt x="6551" y="17908"/>
                  <a:pt x="6952" y="18125"/>
                </a:cubicBezTo>
                <a:lnTo>
                  <a:pt x="8346" y="18698"/>
                </a:lnTo>
                <a:cubicBezTo>
                  <a:pt x="8781" y="18833"/>
                  <a:pt x="9139" y="19318"/>
                  <a:pt x="9139" y="19775"/>
                </a:cubicBezTo>
                <a:lnTo>
                  <a:pt x="9139" y="20769"/>
                </a:lnTo>
                <a:cubicBezTo>
                  <a:pt x="9139" y="21226"/>
                  <a:pt x="9513" y="21600"/>
                  <a:pt x="9970" y="21600"/>
                </a:cubicBezTo>
                <a:lnTo>
                  <a:pt x="11632" y="21600"/>
                </a:lnTo>
                <a:cubicBezTo>
                  <a:pt x="12090" y="21600"/>
                  <a:pt x="12464" y="21226"/>
                  <a:pt x="12464" y="20769"/>
                </a:cubicBezTo>
                <a:lnTo>
                  <a:pt x="12464" y="19775"/>
                </a:lnTo>
                <a:cubicBezTo>
                  <a:pt x="12464" y="19318"/>
                  <a:pt x="12821" y="18833"/>
                  <a:pt x="13258" y="18698"/>
                </a:cubicBezTo>
                <a:lnTo>
                  <a:pt x="14651" y="18125"/>
                </a:lnTo>
                <a:cubicBezTo>
                  <a:pt x="15052" y="17908"/>
                  <a:pt x="15646" y="17996"/>
                  <a:pt x="15971" y="18319"/>
                </a:cubicBezTo>
                <a:lnTo>
                  <a:pt x="16676" y="19025"/>
                </a:lnTo>
                <a:cubicBezTo>
                  <a:pt x="16998" y="19348"/>
                  <a:pt x="17527" y="19348"/>
                  <a:pt x="17849" y="19025"/>
                </a:cubicBezTo>
                <a:lnTo>
                  <a:pt x="19027" y="17850"/>
                </a:lnTo>
                <a:cubicBezTo>
                  <a:pt x="19350" y="17526"/>
                  <a:pt x="19350" y="16997"/>
                  <a:pt x="19027" y="16673"/>
                </a:cubicBezTo>
                <a:lnTo>
                  <a:pt x="18319" y="15967"/>
                </a:lnTo>
                <a:cubicBezTo>
                  <a:pt x="17998" y="15646"/>
                  <a:pt x="17909" y="15049"/>
                  <a:pt x="18124" y="14647"/>
                </a:cubicBezTo>
                <a:lnTo>
                  <a:pt x="18697" y="13255"/>
                </a:lnTo>
                <a:cubicBezTo>
                  <a:pt x="18832" y="12820"/>
                  <a:pt x="19320" y="12461"/>
                  <a:pt x="19774" y="12461"/>
                </a:cubicBezTo>
                <a:lnTo>
                  <a:pt x="20770" y="12461"/>
                </a:lnTo>
                <a:cubicBezTo>
                  <a:pt x="21227" y="12461"/>
                  <a:pt x="21600" y="12088"/>
                  <a:pt x="21600" y="11631"/>
                </a:cubicBezTo>
                <a:lnTo>
                  <a:pt x="21600" y="9967"/>
                </a:lnTo>
                <a:cubicBezTo>
                  <a:pt x="21600" y="9512"/>
                  <a:pt x="21227" y="9138"/>
                  <a:pt x="20770" y="9138"/>
                </a:cubicBezTo>
                <a:close/>
                <a:moveTo>
                  <a:pt x="14959" y="10799"/>
                </a:moveTo>
                <a:cubicBezTo>
                  <a:pt x="14959" y="13094"/>
                  <a:pt x="13098" y="14953"/>
                  <a:pt x="10804" y="14953"/>
                </a:cubicBezTo>
                <a:cubicBezTo>
                  <a:pt x="8509" y="14953"/>
                  <a:pt x="6650" y="13094"/>
                  <a:pt x="6650" y="10799"/>
                </a:cubicBezTo>
                <a:cubicBezTo>
                  <a:pt x="6650" y="8505"/>
                  <a:pt x="8509" y="6646"/>
                  <a:pt x="10804" y="6646"/>
                </a:cubicBezTo>
                <a:cubicBezTo>
                  <a:pt x="13098" y="6645"/>
                  <a:pt x="14959" y="8505"/>
                  <a:pt x="14959" y="10799"/>
                </a:cubicBezTo>
                <a:close/>
              </a:path>
            </a:pathLst>
          </a:custGeom>
          <a:ln w="12700">
            <a:solidFill>
              <a:srgbClr val="E9503F"/>
            </a:solidFill>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550" name="Shape 550"/>
          <p:cNvSpPr/>
          <p:nvPr/>
        </p:nvSpPr>
        <p:spPr>
          <a:xfrm>
            <a:off x="57150" y="7253682"/>
            <a:ext cx="8013701" cy="1107286"/>
          </a:xfrm>
          <a:prstGeom prst="rect">
            <a:avLst/>
          </a:prstGeom>
          <a:gradFill>
            <a:gsLst>
              <a:gs pos="0">
                <a:srgbClr val="DA5533">
                  <a:alpha val="0"/>
                </a:srgbClr>
              </a:gs>
              <a:gs pos="100000">
                <a:srgbClr val="000000"/>
              </a:gs>
            </a:gsLst>
            <a:lin ang="10763139"/>
          </a:gradFill>
          <a:ln w="25400">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551" name="Shape 551"/>
          <p:cNvSpPr/>
          <p:nvPr/>
        </p:nvSpPr>
        <p:spPr>
          <a:xfrm>
            <a:off x="5791636" y="13956959"/>
            <a:ext cx="233446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solidFill>
                  <a:srgbClr val="E9503F"/>
                </a:solidFill>
                <a:latin typeface="Helvetica Neue Light"/>
                <a:ea typeface="Helvetica Neue Light"/>
                <a:cs typeface="Helvetica Neue Light"/>
                <a:sym typeface="Helvetica Neue Light"/>
              </a:defRPr>
            </a:lvl1pPr>
          </a:lstStyle>
          <a:p>
            <a:pPr lvl="0">
              <a:defRPr sz="1800">
                <a:solidFill>
                  <a:srgbClr val="000000"/>
                </a:solidFill>
              </a:defRPr>
            </a:pPr>
            <a:r>
              <a:rPr sz="2400">
                <a:solidFill>
                  <a:srgbClr val="E9503F"/>
                </a:solidFill>
              </a:rPr>
              <a:t>CROWD © 2014</a:t>
            </a:r>
          </a:p>
        </p:txBody>
      </p:sp>
      <p:sp>
        <p:nvSpPr>
          <p:cNvPr id="552" name="Shape 552"/>
          <p:cNvSpPr/>
          <p:nvPr/>
        </p:nvSpPr>
        <p:spPr>
          <a:xfrm>
            <a:off x="152400" y="7335039"/>
            <a:ext cx="3300477" cy="94457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elvetica Neue Thin"/>
                <a:ea typeface="Helvetica Neue Thin"/>
                <a:cs typeface="Helvetica Neue Thin"/>
                <a:sym typeface="Helvetica Neue Thin"/>
              </a:defRPr>
            </a:lvl1pPr>
          </a:lstStyle>
          <a:p>
            <a:pPr lvl="0">
              <a:defRPr sz="1800">
                <a:solidFill>
                  <a:srgbClr val="000000"/>
                </a:solidFill>
              </a:defRPr>
            </a:pPr>
            <a:r>
              <a:rPr sz="5600">
                <a:solidFill>
                  <a:srgbClr val="FFFFFF"/>
                </a:solidFill>
              </a:rPr>
              <a:t>Find A Job</a:t>
            </a:r>
          </a:p>
        </p:txBody>
      </p:sp>
      <p:sp>
        <p:nvSpPr>
          <p:cNvPr id="553" name="Shape 553"/>
          <p:cNvSpPr/>
          <p:nvPr/>
        </p:nvSpPr>
        <p:spPr>
          <a:xfrm>
            <a:off x="57150" y="8430580"/>
            <a:ext cx="8013701" cy="1107286"/>
          </a:xfrm>
          <a:prstGeom prst="rect">
            <a:avLst/>
          </a:prstGeom>
          <a:gradFill>
            <a:gsLst>
              <a:gs pos="0">
                <a:srgbClr val="DA5533">
                  <a:alpha val="0"/>
                </a:srgbClr>
              </a:gs>
              <a:gs pos="100000">
                <a:srgbClr val="000000"/>
              </a:gs>
            </a:gsLst>
            <a:lin ang="10763139"/>
          </a:gradFill>
          <a:ln w="25400">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554" name="Shape 554"/>
          <p:cNvSpPr/>
          <p:nvPr/>
        </p:nvSpPr>
        <p:spPr>
          <a:xfrm>
            <a:off x="57150" y="9607478"/>
            <a:ext cx="8013701" cy="1107286"/>
          </a:xfrm>
          <a:prstGeom prst="rect">
            <a:avLst/>
          </a:prstGeom>
          <a:gradFill>
            <a:gsLst>
              <a:gs pos="0">
                <a:srgbClr val="DA5533">
                  <a:alpha val="0"/>
                </a:srgbClr>
              </a:gs>
              <a:gs pos="100000">
                <a:srgbClr val="000000"/>
              </a:gs>
            </a:gsLst>
            <a:lin ang="10763139"/>
          </a:gradFill>
          <a:ln w="25400">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555" name="Shape 555"/>
          <p:cNvSpPr/>
          <p:nvPr/>
        </p:nvSpPr>
        <p:spPr>
          <a:xfrm>
            <a:off x="57150" y="10784376"/>
            <a:ext cx="8013701" cy="1107286"/>
          </a:xfrm>
          <a:prstGeom prst="rect">
            <a:avLst/>
          </a:prstGeom>
          <a:gradFill>
            <a:gsLst>
              <a:gs pos="0">
                <a:srgbClr val="DA5533">
                  <a:alpha val="0"/>
                </a:srgbClr>
              </a:gs>
              <a:gs pos="100000">
                <a:srgbClr val="000000"/>
              </a:gs>
            </a:gsLst>
            <a:lin ang="10763139"/>
          </a:gradFill>
          <a:ln w="25400">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556" name="Shape 556"/>
          <p:cNvSpPr/>
          <p:nvPr/>
        </p:nvSpPr>
        <p:spPr>
          <a:xfrm>
            <a:off x="172720" y="8511937"/>
            <a:ext cx="3482544" cy="94457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elvetica Neue Thin"/>
                <a:ea typeface="Helvetica Neue Thin"/>
                <a:cs typeface="Helvetica Neue Thin"/>
                <a:sym typeface="Helvetica Neue Thin"/>
              </a:defRPr>
            </a:lvl1pPr>
          </a:lstStyle>
          <a:p>
            <a:pPr lvl="0">
              <a:defRPr sz="1800">
                <a:solidFill>
                  <a:srgbClr val="000000"/>
                </a:solidFill>
              </a:defRPr>
            </a:pPr>
            <a:r>
              <a:rPr sz="5600">
                <a:solidFill>
                  <a:srgbClr val="FFFFFF"/>
                </a:solidFill>
              </a:rPr>
              <a:t>Candidates</a:t>
            </a:r>
          </a:p>
        </p:txBody>
      </p:sp>
      <p:sp>
        <p:nvSpPr>
          <p:cNvPr id="557" name="Shape 557"/>
          <p:cNvSpPr/>
          <p:nvPr/>
        </p:nvSpPr>
        <p:spPr>
          <a:xfrm>
            <a:off x="153619" y="9688835"/>
            <a:ext cx="3171038" cy="94457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elvetica Neue Thin"/>
                <a:ea typeface="Helvetica Neue Thin"/>
                <a:cs typeface="Helvetica Neue Thin"/>
                <a:sym typeface="Helvetica Neue Thin"/>
              </a:defRPr>
            </a:lvl1pPr>
          </a:lstStyle>
          <a:p>
            <a:pPr lvl="0">
              <a:defRPr sz="1800">
                <a:solidFill>
                  <a:srgbClr val="000000"/>
                </a:solidFill>
              </a:defRPr>
            </a:pPr>
            <a:r>
              <a:rPr sz="5600">
                <a:solidFill>
                  <a:srgbClr val="FFFFFF"/>
                </a:solidFill>
              </a:rPr>
              <a:t>My Crowd</a:t>
            </a:r>
          </a:p>
        </p:txBody>
      </p:sp>
      <p:sp>
        <p:nvSpPr>
          <p:cNvPr id="558" name="Shape 558"/>
          <p:cNvSpPr/>
          <p:nvPr/>
        </p:nvSpPr>
        <p:spPr>
          <a:xfrm>
            <a:off x="162560" y="10865733"/>
            <a:ext cx="2664664" cy="94457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Helvetica Neue Thin"/>
                <a:ea typeface="Helvetica Neue Thin"/>
                <a:cs typeface="Helvetica Neue Thin"/>
                <a:sym typeface="Helvetica Neue Thin"/>
              </a:defRPr>
            </a:lvl1pPr>
          </a:lstStyle>
          <a:p>
            <a:pPr lvl="0">
              <a:defRPr sz="1800">
                <a:solidFill>
                  <a:srgbClr val="000000"/>
                </a:solidFill>
              </a:defRPr>
            </a:pPr>
            <a:r>
              <a:rPr sz="5600">
                <a:solidFill>
                  <a:srgbClr val="FFFFFF"/>
                </a:solidFill>
              </a:rPr>
              <a:t>My Jobs</a:t>
            </a:r>
          </a:p>
        </p:txBody>
      </p:sp>
      <p:pic>
        <p:nvPicPr>
          <p:cNvPr id="559" name="caseWhite.png"/>
          <p:cNvPicPr/>
          <p:nvPr/>
        </p:nvPicPr>
        <p:blipFill>
          <a:blip r:embed="rId5">
            <a:extLst/>
          </a:blip>
          <a:stretch>
            <a:fillRect/>
          </a:stretch>
        </p:blipFill>
        <p:spPr>
          <a:xfrm>
            <a:off x="7072312" y="7425024"/>
            <a:ext cx="843700" cy="764603"/>
          </a:xfrm>
          <a:prstGeom prst="rect">
            <a:avLst/>
          </a:prstGeom>
          <a:ln w="12700">
            <a:miter lim="400000"/>
          </a:ln>
        </p:spPr>
      </p:pic>
      <p:sp>
        <p:nvSpPr>
          <p:cNvPr id="560" name="Shape 560"/>
          <p:cNvSpPr/>
          <p:nvPr/>
        </p:nvSpPr>
        <p:spPr>
          <a:xfrm flipH="1">
            <a:off x="7075061" y="8686966"/>
            <a:ext cx="838201" cy="594514"/>
          </a:xfrm>
          <a:custGeom>
            <a:avLst/>
            <a:gdLst/>
            <a:ahLst/>
            <a:cxnLst>
              <a:cxn ang="0">
                <a:pos x="wd2" y="hd2"/>
              </a:cxn>
              <a:cxn ang="5400000">
                <a:pos x="wd2" y="hd2"/>
              </a:cxn>
              <a:cxn ang="10800000">
                <a:pos x="wd2" y="hd2"/>
              </a:cxn>
              <a:cxn ang="16200000">
                <a:pos x="wd2" y="hd2"/>
              </a:cxn>
            </a:cxnLst>
            <a:rect l="0" t="0" r="r" b="b"/>
            <a:pathLst>
              <a:path w="21600" h="21600" extrusionOk="0">
                <a:moveTo>
                  <a:pt x="20700" y="0"/>
                </a:moveTo>
                <a:cubicBezTo>
                  <a:pt x="19800" y="0"/>
                  <a:pt x="900" y="0"/>
                  <a:pt x="900" y="0"/>
                </a:cubicBezTo>
                <a:cubicBezTo>
                  <a:pt x="900" y="0"/>
                  <a:pt x="0" y="0"/>
                  <a:pt x="0" y="1271"/>
                </a:cubicBezTo>
                <a:cubicBezTo>
                  <a:pt x="0" y="2541"/>
                  <a:pt x="0" y="20329"/>
                  <a:pt x="0" y="20329"/>
                </a:cubicBezTo>
                <a:cubicBezTo>
                  <a:pt x="0" y="20329"/>
                  <a:pt x="0" y="21600"/>
                  <a:pt x="900" y="21600"/>
                </a:cubicBezTo>
                <a:cubicBezTo>
                  <a:pt x="1800" y="21600"/>
                  <a:pt x="20700" y="21600"/>
                  <a:pt x="20700" y="21600"/>
                </a:cubicBezTo>
                <a:cubicBezTo>
                  <a:pt x="20700" y="21600"/>
                  <a:pt x="21600" y="21600"/>
                  <a:pt x="21600" y="20329"/>
                </a:cubicBezTo>
                <a:cubicBezTo>
                  <a:pt x="21600" y="19059"/>
                  <a:pt x="21600" y="1271"/>
                  <a:pt x="21600" y="1271"/>
                </a:cubicBezTo>
                <a:cubicBezTo>
                  <a:pt x="21600" y="1271"/>
                  <a:pt x="21600" y="0"/>
                  <a:pt x="20700" y="0"/>
                </a:cubicBezTo>
                <a:close/>
                <a:moveTo>
                  <a:pt x="5434" y="3812"/>
                </a:moveTo>
                <a:cubicBezTo>
                  <a:pt x="6677" y="3812"/>
                  <a:pt x="7684" y="5234"/>
                  <a:pt x="7684" y="6988"/>
                </a:cubicBezTo>
                <a:cubicBezTo>
                  <a:pt x="7684" y="8743"/>
                  <a:pt x="6677" y="10165"/>
                  <a:pt x="5434" y="10165"/>
                </a:cubicBezTo>
                <a:cubicBezTo>
                  <a:pt x="4191" y="10165"/>
                  <a:pt x="3184" y="8743"/>
                  <a:pt x="3184" y="6988"/>
                </a:cubicBezTo>
                <a:cubicBezTo>
                  <a:pt x="3184" y="5234"/>
                  <a:pt x="4192" y="3812"/>
                  <a:pt x="5434" y="3812"/>
                </a:cubicBezTo>
                <a:close/>
                <a:moveTo>
                  <a:pt x="8152" y="17788"/>
                </a:moveTo>
                <a:lnTo>
                  <a:pt x="2300" y="17788"/>
                </a:lnTo>
                <a:cubicBezTo>
                  <a:pt x="2300" y="17788"/>
                  <a:pt x="1384" y="11435"/>
                  <a:pt x="5434" y="11435"/>
                </a:cubicBezTo>
                <a:cubicBezTo>
                  <a:pt x="9484" y="11435"/>
                  <a:pt x="8152" y="17788"/>
                  <a:pt x="8152" y="17788"/>
                </a:cubicBezTo>
                <a:close/>
                <a:moveTo>
                  <a:pt x="18451" y="17008"/>
                </a:moveTo>
                <a:lnTo>
                  <a:pt x="12151" y="17008"/>
                </a:lnTo>
                <a:cubicBezTo>
                  <a:pt x="11903" y="17008"/>
                  <a:pt x="11701" y="16722"/>
                  <a:pt x="11701" y="16373"/>
                </a:cubicBezTo>
                <a:cubicBezTo>
                  <a:pt x="11701" y="16023"/>
                  <a:pt x="11903" y="15738"/>
                  <a:pt x="12151" y="15738"/>
                </a:cubicBezTo>
                <a:lnTo>
                  <a:pt x="18451" y="15738"/>
                </a:lnTo>
                <a:cubicBezTo>
                  <a:pt x="18698" y="15738"/>
                  <a:pt x="18901" y="16023"/>
                  <a:pt x="18901" y="16373"/>
                </a:cubicBezTo>
                <a:cubicBezTo>
                  <a:pt x="18901" y="16722"/>
                  <a:pt x="18698" y="17008"/>
                  <a:pt x="18451" y="17008"/>
                </a:cubicBezTo>
                <a:close/>
                <a:moveTo>
                  <a:pt x="18451" y="11926"/>
                </a:moveTo>
                <a:lnTo>
                  <a:pt x="12151" y="11926"/>
                </a:lnTo>
                <a:cubicBezTo>
                  <a:pt x="11903" y="11926"/>
                  <a:pt x="11701" y="11640"/>
                  <a:pt x="11701" y="11291"/>
                </a:cubicBezTo>
                <a:cubicBezTo>
                  <a:pt x="11701" y="10941"/>
                  <a:pt x="11903" y="10655"/>
                  <a:pt x="12151" y="10655"/>
                </a:cubicBezTo>
                <a:lnTo>
                  <a:pt x="18451" y="10655"/>
                </a:lnTo>
                <a:cubicBezTo>
                  <a:pt x="18698" y="10655"/>
                  <a:pt x="18901" y="10941"/>
                  <a:pt x="18901" y="11291"/>
                </a:cubicBezTo>
                <a:cubicBezTo>
                  <a:pt x="18901" y="11640"/>
                  <a:pt x="18698" y="11926"/>
                  <a:pt x="18451" y="11926"/>
                </a:cubicBezTo>
                <a:close/>
                <a:moveTo>
                  <a:pt x="18451" y="6843"/>
                </a:moveTo>
                <a:lnTo>
                  <a:pt x="12151" y="6843"/>
                </a:lnTo>
                <a:cubicBezTo>
                  <a:pt x="11903" y="6843"/>
                  <a:pt x="11701" y="6558"/>
                  <a:pt x="11701" y="6208"/>
                </a:cubicBezTo>
                <a:cubicBezTo>
                  <a:pt x="11701" y="5859"/>
                  <a:pt x="11903" y="5573"/>
                  <a:pt x="12151" y="5573"/>
                </a:cubicBezTo>
                <a:lnTo>
                  <a:pt x="18451" y="5573"/>
                </a:lnTo>
                <a:cubicBezTo>
                  <a:pt x="18698" y="5573"/>
                  <a:pt x="18901" y="5859"/>
                  <a:pt x="18901" y="6208"/>
                </a:cubicBezTo>
                <a:cubicBezTo>
                  <a:pt x="18901" y="6558"/>
                  <a:pt x="18698" y="6843"/>
                  <a:pt x="18451" y="6843"/>
                </a:cubicBezTo>
                <a:close/>
              </a:path>
            </a:pathLst>
          </a:custGeom>
          <a:solidFill>
            <a:srgbClr val="FFFFFF"/>
          </a:solidFill>
          <a:ln w="25400">
            <a:miter lim="400000"/>
          </a:ln>
        </p:spPr>
        <p:txBody>
          <a:bodyPr lIns="0" tIns="0" rIns="0" bIns="0" anchor="ctr"/>
          <a:lstStyle/>
          <a:p>
            <a:pPr lvl="0"/>
            <a:endParaRPr/>
          </a:p>
        </p:txBody>
      </p:sp>
      <p:sp>
        <p:nvSpPr>
          <p:cNvPr id="561" name="Shape 561"/>
          <p:cNvSpPr/>
          <p:nvPr/>
        </p:nvSpPr>
        <p:spPr>
          <a:xfrm>
            <a:off x="7157077" y="9780120"/>
            <a:ext cx="674170" cy="762001"/>
          </a:xfrm>
          <a:custGeom>
            <a:avLst/>
            <a:gdLst/>
            <a:ahLst/>
            <a:cxnLst>
              <a:cxn ang="0">
                <a:pos x="wd2" y="hd2"/>
              </a:cxn>
              <a:cxn ang="5400000">
                <a:pos x="wd2" y="hd2"/>
              </a:cxn>
              <a:cxn ang="10800000">
                <a:pos x="wd2" y="hd2"/>
              </a:cxn>
              <a:cxn ang="16200000">
                <a:pos x="wd2" y="hd2"/>
              </a:cxn>
            </a:cxnLst>
            <a:rect l="0" t="0" r="r" b="b"/>
            <a:pathLst>
              <a:path w="21600" h="21600" extrusionOk="0">
                <a:moveTo>
                  <a:pt x="15912" y="6950"/>
                </a:moveTo>
                <a:cubicBezTo>
                  <a:pt x="18076" y="6950"/>
                  <a:pt x="19833" y="5395"/>
                  <a:pt x="19833" y="3474"/>
                </a:cubicBezTo>
                <a:cubicBezTo>
                  <a:pt x="19833" y="1556"/>
                  <a:pt x="18076" y="0"/>
                  <a:pt x="15912" y="0"/>
                </a:cubicBezTo>
                <a:cubicBezTo>
                  <a:pt x="13748" y="0"/>
                  <a:pt x="11993" y="1556"/>
                  <a:pt x="11993" y="3474"/>
                </a:cubicBezTo>
                <a:cubicBezTo>
                  <a:pt x="11991" y="5395"/>
                  <a:pt x="13748" y="6950"/>
                  <a:pt x="15912" y="6950"/>
                </a:cubicBezTo>
                <a:close/>
                <a:moveTo>
                  <a:pt x="21591" y="12333"/>
                </a:moveTo>
                <a:cubicBezTo>
                  <a:pt x="21489" y="9684"/>
                  <a:pt x="19039" y="7562"/>
                  <a:pt x="16026" y="7562"/>
                </a:cubicBezTo>
                <a:cubicBezTo>
                  <a:pt x="14614" y="7562"/>
                  <a:pt x="13327" y="8032"/>
                  <a:pt x="12344" y="8803"/>
                </a:cubicBezTo>
                <a:cubicBezTo>
                  <a:pt x="11711" y="7512"/>
                  <a:pt x="10261" y="6609"/>
                  <a:pt x="8571" y="6609"/>
                </a:cubicBezTo>
                <a:cubicBezTo>
                  <a:pt x="7499" y="6609"/>
                  <a:pt x="6528" y="6974"/>
                  <a:pt x="5795" y="7570"/>
                </a:cubicBezTo>
                <a:cubicBezTo>
                  <a:pt x="5431" y="6488"/>
                  <a:pt x="4302" y="5697"/>
                  <a:pt x="2961" y="5697"/>
                </a:cubicBezTo>
                <a:cubicBezTo>
                  <a:pt x="1361" y="5697"/>
                  <a:pt x="59" y="6824"/>
                  <a:pt x="7" y="8230"/>
                </a:cubicBezTo>
                <a:lnTo>
                  <a:pt x="0" y="8230"/>
                </a:lnTo>
                <a:lnTo>
                  <a:pt x="0" y="13151"/>
                </a:lnTo>
                <a:lnTo>
                  <a:pt x="4458" y="13151"/>
                </a:lnTo>
                <a:lnTo>
                  <a:pt x="4458" y="16969"/>
                </a:lnTo>
                <a:lnTo>
                  <a:pt x="10455" y="16969"/>
                </a:lnTo>
                <a:lnTo>
                  <a:pt x="10455" y="21600"/>
                </a:lnTo>
                <a:lnTo>
                  <a:pt x="21600" y="21600"/>
                </a:lnTo>
                <a:lnTo>
                  <a:pt x="21600" y="12333"/>
                </a:lnTo>
                <a:lnTo>
                  <a:pt x="21591" y="12333"/>
                </a:lnTo>
                <a:close/>
                <a:moveTo>
                  <a:pt x="8486" y="6155"/>
                </a:moveTo>
                <a:cubicBezTo>
                  <a:pt x="10083" y="6155"/>
                  <a:pt x="11381" y="5008"/>
                  <a:pt x="11381" y="3591"/>
                </a:cubicBezTo>
                <a:cubicBezTo>
                  <a:pt x="11381" y="2175"/>
                  <a:pt x="10083" y="1027"/>
                  <a:pt x="8486" y="1027"/>
                </a:cubicBezTo>
                <a:cubicBezTo>
                  <a:pt x="6889" y="1027"/>
                  <a:pt x="5594" y="2175"/>
                  <a:pt x="5594" y="3591"/>
                </a:cubicBezTo>
                <a:cubicBezTo>
                  <a:pt x="5594" y="5008"/>
                  <a:pt x="6889" y="6155"/>
                  <a:pt x="8486" y="6155"/>
                </a:cubicBezTo>
                <a:close/>
                <a:moveTo>
                  <a:pt x="2900" y="5371"/>
                </a:moveTo>
                <a:cubicBezTo>
                  <a:pt x="4050" y="5371"/>
                  <a:pt x="4982" y="4546"/>
                  <a:pt x="4982" y="3526"/>
                </a:cubicBezTo>
                <a:cubicBezTo>
                  <a:pt x="4982" y="2506"/>
                  <a:pt x="4050" y="1681"/>
                  <a:pt x="2900" y="1681"/>
                </a:cubicBezTo>
                <a:cubicBezTo>
                  <a:pt x="1749" y="1681"/>
                  <a:pt x="817" y="2506"/>
                  <a:pt x="817" y="3526"/>
                </a:cubicBezTo>
                <a:cubicBezTo>
                  <a:pt x="817" y="4546"/>
                  <a:pt x="1749" y="5371"/>
                  <a:pt x="2900" y="5371"/>
                </a:cubicBezTo>
                <a:close/>
              </a:path>
            </a:pathLst>
          </a:custGeom>
          <a:solidFill>
            <a:srgbClr val="FFFFFF"/>
          </a:solidFill>
          <a:ln w="25400">
            <a:miter lim="400000"/>
          </a:ln>
        </p:spPr>
        <p:txBody>
          <a:bodyPr lIns="0" tIns="0" rIns="0" bIns="0" anchor="ctr"/>
          <a:lstStyle/>
          <a:p>
            <a:pPr lvl="0"/>
            <a:endParaRPr/>
          </a:p>
        </p:txBody>
      </p:sp>
      <p:sp>
        <p:nvSpPr>
          <p:cNvPr id="562" name="Shape 562"/>
          <p:cNvSpPr/>
          <p:nvPr/>
        </p:nvSpPr>
        <p:spPr>
          <a:xfrm>
            <a:off x="7112199" y="10957018"/>
            <a:ext cx="763925" cy="762001"/>
          </a:xfrm>
          <a:custGeom>
            <a:avLst/>
            <a:gdLst/>
            <a:ahLst/>
            <a:cxnLst>
              <a:cxn ang="0">
                <a:pos x="wd2" y="hd2"/>
              </a:cxn>
              <a:cxn ang="5400000">
                <a:pos x="wd2" y="hd2"/>
              </a:cxn>
              <a:cxn ang="10800000">
                <a:pos x="wd2" y="hd2"/>
              </a:cxn>
              <a:cxn ang="16200000">
                <a:pos x="wd2" y="hd2"/>
              </a:cxn>
            </a:cxnLst>
            <a:rect l="0" t="0" r="r" b="b"/>
            <a:pathLst>
              <a:path w="21600" h="18808" extrusionOk="0">
                <a:moveTo>
                  <a:pt x="10800" y="2317"/>
                </a:moveTo>
                <a:cubicBezTo>
                  <a:pt x="6904" y="-2792"/>
                  <a:pt x="0" y="1363"/>
                  <a:pt x="0" y="6928"/>
                </a:cubicBezTo>
                <a:cubicBezTo>
                  <a:pt x="0" y="10693"/>
                  <a:pt x="3004" y="13378"/>
                  <a:pt x="5930" y="15402"/>
                </a:cubicBezTo>
                <a:cubicBezTo>
                  <a:pt x="8974" y="17506"/>
                  <a:pt x="9826" y="17957"/>
                  <a:pt x="10800" y="18808"/>
                </a:cubicBezTo>
                <a:cubicBezTo>
                  <a:pt x="11774" y="17957"/>
                  <a:pt x="12588" y="17461"/>
                  <a:pt x="15670" y="15402"/>
                </a:cubicBezTo>
                <a:cubicBezTo>
                  <a:pt x="18640" y="13420"/>
                  <a:pt x="21600" y="10652"/>
                  <a:pt x="21600" y="6887"/>
                </a:cubicBezTo>
                <a:cubicBezTo>
                  <a:pt x="21600" y="1363"/>
                  <a:pt x="14696" y="-2791"/>
                  <a:pt x="10800" y="2317"/>
                </a:cubicBezTo>
                <a:close/>
              </a:path>
            </a:pathLst>
          </a:custGeom>
          <a:solidFill>
            <a:srgbClr val="FFFFFF"/>
          </a:solidFill>
          <a:ln w="25400">
            <a:miter lim="400000"/>
          </a:ln>
        </p:spPr>
        <p:txBody>
          <a:bodyPr lIns="0" tIns="0" rIns="0" bIns="0" anchor="ctr"/>
          <a:lstStyle/>
          <a:p>
            <a:pPr lvl="0"/>
            <a:endParaRPr/>
          </a:p>
        </p:txBody>
      </p:sp>
    </p:spTree>
  </p:cSld>
  <p:clrMapOvr>
    <a:masterClrMapping/>
  </p:clrMapOvr>
  <p:transition xmlns:p14="http://schemas.microsoft.com/office/powerpoint/2010/mai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blueblur.png"/>
          <p:cNvPicPr/>
          <p:nvPr/>
        </p:nvPicPr>
        <p:blipFill>
          <a:blip r:embed="rId2">
            <a:extLst/>
          </a:blip>
          <a:stretch>
            <a:fillRect/>
          </a:stretch>
        </p:blipFill>
        <p:spPr>
          <a:xfrm>
            <a:off x="0" y="0"/>
            <a:ext cx="8128000" cy="14427200"/>
          </a:xfrm>
          <a:prstGeom prst="rect">
            <a:avLst/>
          </a:prstGeom>
          <a:ln w="12700">
            <a:miter lim="400000"/>
          </a:ln>
        </p:spPr>
      </p:pic>
      <p:sp>
        <p:nvSpPr>
          <p:cNvPr id="75" name="Shape 75"/>
          <p:cNvSpPr/>
          <p:nvPr/>
        </p:nvSpPr>
        <p:spPr>
          <a:xfrm>
            <a:off x="-152449" y="-152400"/>
            <a:ext cx="8432898" cy="14732000"/>
          </a:xfrm>
          <a:prstGeom prst="rect">
            <a:avLst/>
          </a:prstGeom>
          <a:solidFill>
            <a:srgbClr val="000000">
              <a:alpha val="48418"/>
            </a:srgbClr>
          </a:solidFill>
          <a:ln w="12700">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76" name="Shape 76"/>
          <p:cNvSpPr/>
          <p:nvPr/>
        </p:nvSpPr>
        <p:spPr>
          <a:xfrm>
            <a:off x="276836" y="797983"/>
            <a:ext cx="7575551" cy="3898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0">
                <a:latin typeface="Oswald "/>
                <a:ea typeface="Oswald "/>
                <a:cs typeface="Oswald "/>
                <a:sym typeface="Oswald "/>
              </a:defRPr>
            </a:lvl1pPr>
          </a:lstStyle>
          <a:p>
            <a:pPr lvl="0">
              <a:defRPr sz="1800">
                <a:solidFill>
                  <a:srgbClr val="000000"/>
                </a:solidFill>
              </a:defRPr>
            </a:pPr>
            <a:r>
              <a:rPr sz="20000">
                <a:solidFill>
                  <a:srgbClr val="FFFFFF"/>
                </a:solidFill>
              </a:rPr>
              <a:t>CROWD</a:t>
            </a:r>
          </a:p>
        </p:txBody>
      </p:sp>
      <p:sp>
        <p:nvSpPr>
          <p:cNvPr id="77" name="Shape 77"/>
          <p:cNvSpPr/>
          <p:nvPr/>
        </p:nvSpPr>
        <p:spPr>
          <a:xfrm>
            <a:off x="981102" y="6494343"/>
            <a:ext cx="616702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atin typeface="Helvetica Neue Light"/>
                <a:ea typeface="Helvetica Neue Light"/>
                <a:cs typeface="Helvetica Neue Light"/>
                <a:sym typeface="Helvetica Neue Light"/>
              </a:defRPr>
            </a:lvl1pPr>
          </a:lstStyle>
          <a:p>
            <a:pPr lvl="0">
              <a:defRPr sz="1800">
                <a:solidFill>
                  <a:srgbClr val="000000"/>
                </a:solidFill>
              </a:defRPr>
            </a:pPr>
            <a:r>
              <a:rPr sz="2400">
                <a:solidFill>
                  <a:srgbClr val="FFFFFF"/>
                </a:solidFill>
              </a:rPr>
              <a:t>To get started login with LinkedIn or Facebook</a:t>
            </a:r>
          </a:p>
        </p:txBody>
      </p:sp>
      <p:sp>
        <p:nvSpPr>
          <p:cNvPr id="78" name="Shape 78"/>
          <p:cNvSpPr/>
          <p:nvPr/>
        </p:nvSpPr>
        <p:spPr>
          <a:xfrm>
            <a:off x="1339460" y="7603066"/>
            <a:ext cx="5451741" cy="1270001"/>
          </a:xfrm>
          <a:prstGeom prst="roundRect">
            <a:avLst>
              <a:gd name="adj" fmla="val 30594"/>
            </a:avLst>
          </a:prstGeom>
          <a:ln w="25400">
            <a:solidFill>
              <a:srgbClr val="73FCD6"/>
            </a:solidFill>
            <a:miter lim="400000"/>
          </a:ln>
          <a:extLst>
            <a:ext uri="{C572A759-6A51-4108-AA02-DFA0A04FC94B}">
              <ma14:wrappingTextBoxFlag xmlns:ma14="http://schemas.microsoft.com/office/mac/drawingml/2011/main" val="1"/>
            </a:ext>
          </a:extLst>
        </p:spPr>
        <p:txBody>
          <a:bodyPr lIns="0" tIns="0" rIns="0" bIns="0" anchor="ctr"/>
          <a:lstStyle>
            <a:lvl1pPr algn="l">
              <a:defRPr>
                <a:latin typeface="Helvetica Neue UltraLight"/>
                <a:ea typeface="Helvetica Neue UltraLight"/>
                <a:cs typeface="Helvetica Neue UltraLight"/>
                <a:sym typeface="Helvetica Neue UltraLight"/>
              </a:defRPr>
            </a:lvl1pPr>
          </a:lstStyle>
          <a:p>
            <a:pPr lvl="0">
              <a:defRPr sz="1800">
                <a:solidFill>
                  <a:srgbClr val="000000"/>
                </a:solidFill>
              </a:defRPr>
            </a:pPr>
            <a:r>
              <a:rPr sz="5600">
                <a:solidFill>
                  <a:srgbClr val="FFFFFF"/>
                </a:solidFill>
              </a:rPr>
              <a:t>	      LinkedIn</a:t>
            </a:r>
          </a:p>
        </p:txBody>
      </p:sp>
      <p:sp>
        <p:nvSpPr>
          <p:cNvPr id="79" name="Shape 79"/>
          <p:cNvSpPr/>
          <p:nvPr/>
        </p:nvSpPr>
        <p:spPr>
          <a:xfrm>
            <a:off x="1601893" y="7599891"/>
            <a:ext cx="1276352" cy="1276352"/>
          </a:xfrm>
          <a:custGeom>
            <a:avLst/>
            <a:gdLst/>
            <a:ahLst/>
            <a:cxnLst>
              <a:cxn ang="0">
                <a:pos x="wd2" y="hd2"/>
              </a:cxn>
              <a:cxn ang="5400000">
                <a:pos x="wd2" y="hd2"/>
              </a:cxn>
              <a:cxn ang="10800000">
                <a:pos x="wd2" y="hd2"/>
              </a:cxn>
              <a:cxn ang="16200000">
                <a:pos x="wd2" y="hd2"/>
              </a:cxn>
            </a:cxnLst>
            <a:rect l="0" t="0" r="r" b="b"/>
            <a:pathLst>
              <a:path w="21600" h="21600" extrusionOk="0">
                <a:moveTo>
                  <a:pt x="20005" y="0"/>
                </a:moveTo>
                <a:lnTo>
                  <a:pt x="1596" y="0"/>
                </a:lnTo>
                <a:cubicBezTo>
                  <a:pt x="714" y="0"/>
                  <a:pt x="0" y="693"/>
                  <a:pt x="0" y="1548"/>
                </a:cubicBezTo>
                <a:lnTo>
                  <a:pt x="0" y="20052"/>
                </a:lnTo>
                <a:cubicBezTo>
                  <a:pt x="0" y="20907"/>
                  <a:pt x="715" y="21600"/>
                  <a:pt x="1596" y="21600"/>
                </a:cubicBezTo>
                <a:lnTo>
                  <a:pt x="20005" y="21600"/>
                </a:lnTo>
                <a:cubicBezTo>
                  <a:pt x="20886" y="21600"/>
                  <a:pt x="21600" y="20906"/>
                  <a:pt x="21600" y="20052"/>
                </a:cubicBezTo>
                <a:lnTo>
                  <a:pt x="21600" y="1548"/>
                </a:lnTo>
                <a:cubicBezTo>
                  <a:pt x="21600" y="693"/>
                  <a:pt x="20886" y="0"/>
                  <a:pt x="20005" y="0"/>
                </a:cubicBezTo>
                <a:close/>
                <a:moveTo>
                  <a:pt x="6548" y="18081"/>
                </a:moveTo>
                <a:lnTo>
                  <a:pt x="3285" y="18081"/>
                </a:lnTo>
                <a:lnTo>
                  <a:pt x="3285" y="8328"/>
                </a:lnTo>
                <a:lnTo>
                  <a:pt x="6548" y="8328"/>
                </a:lnTo>
                <a:lnTo>
                  <a:pt x="6548" y="18081"/>
                </a:lnTo>
                <a:close/>
                <a:moveTo>
                  <a:pt x="4917" y="6996"/>
                </a:moveTo>
                <a:lnTo>
                  <a:pt x="4895" y="6996"/>
                </a:lnTo>
                <a:cubicBezTo>
                  <a:pt x="3801" y="6996"/>
                  <a:pt x="3091" y="6248"/>
                  <a:pt x="3091" y="5311"/>
                </a:cubicBezTo>
                <a:cubicBezTo>
                  <a:pt x="3091" y="4355"/>
                  <a:pt x="3822" y="3627"/>
                  <a:pt x="4938" y="3627"/>
                </a:cubicBezTo>
                <a:cubicBezTo>
                  <a:pt x="6054" y="3627"/>
                  <a:pt x="6740" y="4355"/>
                  <a:pt x="6762" y="5311"/>
                </a:cubicBezTo>
                <a:cubicBezTo>
                  <a:pt x="6762" y="6248"/>
                  <a:pt x="6054" y="6996"/>
                  <a:pt x="4917" y="6996"/>
                </a:cubicBezTo>
                <a:close/>
                <a:moveTo>
                  <a:pt x="18313" y="18081"/>
                </a:moveTo>
                <a:lnTo>
                  <a:pt x="15050" y="18081"/>
                </a:lnTo>
                <a:lnTo>
                  <a:pt x="15050" y="12863"/>
                </a:lnTo>
                <a:cubicBezTo>
                  <a:pt x="15050" y="11552"/>
                  <a:pt x="14578" y="10657"/>
                  <a:pt x="13398" y="10657"/>
                </a:cubicBezTo>
                <a:cubicBezTo>
                  <a:pt x="12495" y="10657"/>
                  <a:pt x="11959" y="11261"/>
                  <a:pt x="11724" y="11843"/>
                </a:cubicBezTo>
                <a:cubicBezTo>
                  <a:pt x="11637" y="12052"/>
                  <a:pt x="11615" y="12342"/>
                  <a:pt x="11615" y="12633"/>
                </a:cubicBezTo>
                <a:lnTo>
                  <a:pt x="11615" y="18080"/>
                </a:lnTo>
                <a:lnTo>
                  <a:pt x="8353" y="18080"/>
                </a:lnTo>
                <a:cubicBezTo>
                  <a:pt x="8353" y="18080"/>
                  <a:pt x="8396" y="9243"/>
                  <a:pt x="8353" y="8328"/>
                </a:cubicBezTo>
                <a:lnTo>
                  <a:pt x="11616" y="8328"/>
                </a:lnTo>
                <a:lnTo>
                  <a:pt x="11616" y="9711"/>
                </a:lnTo>
                <a:cubicBezTo>
                  <a:pt x="12049" y="9047"/>
                  <a:pt x="12823" y="8099"/>
                  <a:pt x="14555" y="8099"/>
                </a:cubicBezTo>
                <a:cubicBezTo>
                  <a:pt x="16703" y="8099"/>
                  <a:pt x="18313" y="9492"/>
                  <a:pt x="18313" y="12489"/>
                </a:cubicBezTo>
                <a:lnTo>
                  <a:pt x="18313" y="18081"/>
                </a:lnTo>
                <a:close/>
                <a:moveTo>
                  <a:pt x="11595" y="9742"/>
                </a:moveTo>
                <a:cubicBezTo>
                  <a:pt x="11600" y="9733"/>
                  <a:pt x="11608" y="9722"/>
                  <a:pt x="11616" y="9711"/>
                </a:cubicBezTo>
                <a:lnTo>
                  <a:pt x="11616" y="9742"/>
                </a:lnTo>
                <a:lnTo>
                  <a:pt x="11595" y="9742"/>
                </a:lnTo>
                <a:close/>
              </a:path>
            </a:pathLst>
          </a:custGeom>
          <a:solidFill>
            <a:srgbClr val="73FCD6"/>
          </a:solidFill>
          <a:ln w="25400">
            <a:miter lim="400000"/>
          </a:ln>
        </p:spPr>
        <p:txBody>
          <a:bodyPr lIns="0" tIns="0" rIns="0" bIns="0" anchor="ctr"/>
          <a:lstStyle/>
          <a:p>
            <a:pPr lvl="0"/>
            <a:endParaRPr/>
          </a:p>
        </p:txBody>
      </p:sp>
      <p:sp>
        <p:nvSpPr>
          <p:cNvPr id="80" name="Shape 80"/>
          <p:cNvSpPr/>
          <p:nvPr/>
        </p:nvSpPr>
        <p:spPr>
          <a:xfrm>
            <a:off x="1336799" y="7614526"/>
            <a:ext cx="387037" cy="1257757"/>
          </a:xfrm>
          <a:custGeom>
            <a:avLst/>
            <a:gdLst/>
            <a:ahLst/>
            <a:cxnLst>
              <a:cxn ang="0">
                <a:pos x="wd2" y="hd2"/>
              </a:cxn>
              <a:cxn ang="5400000">
                <a:pos x="wd2" y="hd2"/>
              </a:cxn>
              <a:cxn ang="10800000">
                <a:pos x="wd2" y="hd2"/>
              </a:cxn>
              <a:cxn ang="16200000">
                <a:pos x="wd2" y="hd2"/>
              </a:cxn>
            </a:cxnLst>
            <a:rect l="0" t="0" r="r" b="b"/>
            <a:pathLst>
              <a:path w="21600" h="21600" extrusionOk="0">
                <a:moveTo>
                  <a:pt x="17895" y="0"/>
                </a:moveTo>
                <a:lnTo>
                  <a:pt x="11772" y="551"/>
                </a:lnTo>
                <a:lnTo>
                  <a:pt x="6432" y="1963"/>
                </a:lnTo>
                <a:lnTo>
                  <a:pt x="2739" y="3194"/>
                </a:lnTo>
                <a:lnTo>
                  <a:pt x="1060" y="4723"/>
                </a:lnTo>
                <a:lnTo>
                  <a:pt x="0" y="7423"/>
                </a:lnTo>
                <a:lnTo>
                  <a:pt x="664" y="13028"/>
                </a:lnTo>
                <a:lnTo>
                  <a:pt x="495" y="16251"/>
                </a:lnTo>
                <a:lnTo>
                  <a:pt x="4403" y="18968"/>
                </a:lnTo>
                <a:lnTo>
                  <a:pt x="9610" y="20568"/>
                </a:lnTo>
                <a:lnTo>
                  <a:pt x="16316" y="21600"/>
                </a:lnTo>
                <a:lnTo>
                  <a:pt x="21600" y="21245"/>
                </a:lnTo>
                <a:lnTo>
                  <a:pt x="18278" y="16630"/>
                </a:lnTo>
                <a:lnTo>
                  <a:pt x="19816" y="3417"/>
                </a:lnTo>
                <a:lnTo>
                  <a:pt x="17895" y="0"/>
                </a:lnTo>
                <a:close/>
              </a:path>
            </a:pathLst>
          </a:custGeom>
          <a:solidFill>
            <a:srgbClr val="72FCD6"/>
          </a:solidFill>
          <a:ln w="12700">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81" name="Shape 81"/>
          <p:cNvSpPr/>
          <p:nvPr/>
        </p:nvSpPr>
        <p:spPr>
          <a:xfrm>
            <a:off x="1339460" y="9523905"/>
            <a:ext cx="5451741" cy="1270001"/>
          </a:xfrm>
          <a:prstGeom prst="roundRect">
            <a:avLst>
              <a:gd name="adj" fmla="val 30594"/>
            </a:avLst>
          </a:prstGeom>
          <a:ln w="25400">
            <a:solidFill>
              <a:srgbClr val="73FCD6"/>
            </a:solidFill>
            <a:miter lim="400000"/>
          </a:ln>
          <a:extLst>
            <a:ext uri="{C572A759-6A51-4108-AA02-DFA0A04FC94B}">
              <ma14:wrappingTextBoxFlag xmlns:ma14="http://schemas.microsoft.com/office/mac/drawingml/2011/main" val="1"/>
            </a:ext>
          </a:extLst>
        </p:spPr>
        <p:txBody>
          <a:bodyPr lIns="0" tIns="0" rIns="0" bIns="0" anchor="ctr"/>
          <a:lstStyle>
            <a:lvl1pPr algn="l">
              <a:defRPr>
                <a:latin typeface="Helvetica Neue UltraLight"/>
                <a:ea typeface="Helvetica Neue UltraLight"/>
                <a:cs typeface="Helvetica Neue UltraLight"/>
                <a:sym typeface="Helvetica Neue UltraLight"/>
              </a:defRPr>
            </a:lvl1pPr>
          </a:lstStyle>
          <a:p>
            <a:pPr lvl="0">
              <a:defRPr sz="1800">
                <a:solidFill>
                  <a:srgbClr val="000000"/>
                </a:solidFill>
              </a:defRPr>
            </a:pPr>
            <a:r>
              <a:rPr sz="5600">
                <a:solidFill>
                  <a:srgbClr val="FFFFFF"/>
                </a:solidFill>
              </a:rPr>
              <a:t>	      Facebook</a:t>
            </a:r>
          </a:p>
        </p:txBody>
      </p:sp>
      <p:sp>
        <p:nvSpPr>
          <p:cNvPr id="82" name="Shape 82"/>
          <p:cNvSpPr/>
          <p:nvPr/>
        </p:nvSpPr>
        <p:spPr>
          <a:xfrm>
            <a:off x="1336799" y="9523632"/>
            <a:ext cx="429813" cy="1269490"/>
          </a:xfrm>
          <a:custGeom>
            <a:avLst/>
            <a:gdLst/>
            <a:ahLst/>
            <a:cxnLst>
              <a:cxn ang="0">
                <a:pos x="wd2" y="hd2"/>
              </a:cxn>
              <a:cxn ang="5400000">
                <a:pos x="wd2" y="hd2"/>
              </a:cxn>
              <a:cxn ang="10800000">
                <a:pos x="wd2" y="hd2"/>
              </a:cxn>
              <a:cxn ang="16200000">
                <a:pos x="wd2" y="hd2"/>
              </a:cxn>
            </a:cxnLst>
            <a:rect l="0" t="0" r="r" b="b"/>
            <a:pathLst>
              <a:path w="21600" h="21600" extrusionOk="0">
                <a:moveTo>
                  <a:pt x="19560" y="0"/>
                </a:moveTo>
                <a:lnTo>
                  <a:pt x="10600" y="746"/>
                </a:lnTo>
                <a:lnTo>
                  <a:pt x="5792" y="2145"/>
                </a:lnTo>
                <a:lnTo>
                  <a:pt x="2467" y="3364"/>
                </a:lnTo>
                <a:lnTo>
                  <a:pt x="954" y="4879"/>
                </a:lnTo>
                <a:lnTo>
                  <a:pt x="0" y="7554"/>
                </a:lnTo>
                <a:lnTo>
                  <a:pt x="598" y="13107"/>
                </a:lnTo>
                <a:lnTo>
                  <a:pt x="445" y="16300"/>
                </a:lnTo>
                <a:lnTo>
                  <a:pt x="3964" y="18992"/>
                </a:lnTo>
                <a:lnTo>
                  <a:pt x="8653" y="20577"/>
                </a:lnTo>
                <a:lnTo>
                  <a:pt x="14692" y="21600"/>
                </a:lnTo>
                <a:lnTo>
                  <a:pt x="21600" y="21396"/>
                </a:lnTo>
                <a:lnTo>
                  <a:pt x="16459" y="16676"/>
                </a:lnTo>
                <a:lnTo>
                  <a:pt x="17844" y="3585"/>
                </a:lnTo>
                <a:lnTo>
                  <a:pt x="19560" y="0"/>
                </a:lnTo>
                <a:close/>
              </a:path>
            </a:pathLst>
          </a:custGeom>
          <a:solidFill>
            <a:srgbClr val="72FCD6"/>
          </a:solidFill>
          <a:ln w="12700">
            <a:miter lim="400000"/>
          </a:ln>
        </p:spPr>
        <p:txBody>
          <a:bodyPr lIns="0" tIns="0" rIns="0" bIns="0"/>
          <a:lstStyle/>
          <a:p>
            <a:pPr lvl="0">
              <a:defRPr sz="3600">
                <a:effectLst>
                  <a:outerShdw blurRad="38100" dist="12700" dir="5400000" rotWithShape="0">
                    <a:srgbClr val="000000">
                      <a:alpha val="50000"/>
                    </a:srgbClr>
                  </a:outerShdw>
                </a:effectLst>
              </a:defRPr>
            </a:pPr>
            <a:endParaRPr/>
          </a:p>
        </p:txBody>
      </p:sp>
      <p:sp>
        <p:nvSpPr>
          <p:cNvPr id="83" name="Shape 83"/>
          <p:cNvSpPr/>
          <p:nvPr/>
        </p:nvSpPr>
        <p:spPr>
          <a:xfrm>
            <a:off x="1586019" y="9511205"/>
            <a:ext cx="1282701" cy="1282701"/>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1709"/>
                  <a:pt x="19892" y="0"/>
                  <a:pt x="18000" y="0"/>
                </a:cubicBezTo>
                <a:lnTo>
                  <a:pt x="3600" y="0"/>
                </a:lnTo>
                <a:cubicBezTo>
                  <a:pt x="1708" y="0"/>
                  <a:pt x="0" y="1709"/>
                  <a:pt x="0" y="3600"/>
                </a:cubicBezTo>
                <a:lnTo>
                  <a:pt x="0" y="18000"/>
                </a:lnTo>
                <a:cubicBezTo>
                  <a:pt x="0" y="19891"/>
                  <a:pt x="1708" y="21600"/>
                  <a:pt x="3600" y="21600"/>
                </a:cubicBezTo>
                <a:lnTo>
                  <a:pt x="10800" y="21600"/>
                </a:lnTo>
                <a:lnTo>
                  <a:pt x="10800" y="13440"/>
                </a:lnTo>
                <a:lnTo>
                  <a:pt x="8160" y="13440"/>
                </a:lnTo>
                <a:lnTo>
                  <a:pt x="8160" y="9840"/>
                </a:lnTo>
                <a:lnTo>
                  <a:pt x="10800" y="9840"/>
                </a:lnTo>
                <a:lnTo>
                  <a:pt x="10800" y="8437"/>
                </a:lnTo>
                <a:cubicBezTo>
                  <a:pt x="10800" y="6018"/>
                  <a:pt x="12617" y="3840"/>
                  <a:pt x="14850" y="3840"/>
                </a:cubicBezTo>
                <a:lnTo>
                  <a:pt x="17760" y="3840"/>
                </a:lnTo>
                <a:lnTo>
                  <a:pt x="17760" y="7440"/>
                </a:lnTo>
                <a:lnTo>
                  <a:pt x="14850" y="7440"/>
                </a:lnTo>
                <a:cubicBezTo>
                  <a:pt x="14532" y="7440"/>
                  <a:pt x="14160" y="7827"/>
                  <a:pt x="14160" y="8406"/>
                </a:cubicBezTo>
                <a:lnTo>
                  <a:pt x="14160" y="9840"/>
                </a:lnTo>
                <a:lnTo>
                  <a:pt x="17760" y="9840"/>
                </a:lnTo>
                <a:lnTo>
                  <a:pt x="17760" y="13440"/>
                </a:lnTo>
                <a:lnTo>
                  <a:pt x="14160" y="13440"/>
                </a:lnTo>
                <a:lnTo>
                  <a:pt x="14160" y="21600"/>
                </a:lnTo>
                <a:lnTo>
                  <a:pt x="18000" y="21600"/>
                </a:lnTo>
                <a:cubicBezTo>
                  <a:pt x="19892" y="21600"/>
                  <a:pt x="21600" y="19891"/>
                  <a:pt x="21600" y="18000"/>
                </a:cubicBezTo>
                <a:lnTo>
                  <a:pt x="21600" y="3600"/>
                </a:lnTo>
                <a:close/>
              </a:path>
            </a:pathLst>
          </a:custGeom>
          <a:solidFill>
            <a:srgbClr val="73FCD6"/>
          </a:solidFill>
          <a:ln w="25400">
            <a:miter lim="400000"/>
          </a:ln>
        </p:spPr>
        <p:txBody>
          <a:bodyPr lIns="0" tIns="0" rIns="0" bIns="0" anchor="ctr"/>
          <a:lstStyle/>
          <a:p>
            <a:pPr lvl="0"/>
            <a:endParaRPr/>
          </a:p>
        </p:txBody>
      </p:sp>
      <p:sp>
        <p:nvSpPr>
          <p:cNvPr id="84" name="Shape 84"/>
          <p:cNvSpPr/>
          <p:nvPr/>
        </p:nvSpPr>
        <p:spPr>
          <a:xfrm>
            <a:off x="2725737" y="7598304"/>
            <a:ext cx="155055" cy="1270001"/>
          </a:xfrm>
          <a:prstGeom prst="rect">
            <a:avLst/>
          </a:prstGeom>
          <a:solidFill>
            <a:srgbClr val="72FCD6"/>
          </a:solidFill>
          <a:ln w="25400">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85" name="Shape 85"/>
          <p:cNvSpPr/>
          <p:nvPr/>
        </p:nvSpPr>
        <p:spPr>
          <a:xfrm>
            <a:off x="2725737" y="9517555"/>
            <a:ext cx="155055" cy="1270001"/>
          </a:xfrm>
          <a:prstGeom prst="rect">
            <a:avLst/>
          </a:prstGeom>
          <a:solidFill>
            <a:srgbClr val="72FCD6"/>
          </a:solidFill>
          <a:ln w="25400">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Tree>
  </p:cSld>
  <p:clrMapOvr>
    <a:masterClrMapping/>
  </p:clrMapOvr>
  <p:transition xmlns:p14="http://schemas.microsoft.com/office/powerpoint/2010/mai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4" name="background.png"/>
          <p:cNvPicPr/>
          <p:nvPr/>
        </p:nvPicPr>
        <p:blipFill>
          <a:blip r:embed="rId2">
            <a:extLst/>
          </a:blip>
          <a:stretch>
            <a:fillRect/>
          </a:stretch>
        </p:blipFill>
        <p:spPr>
          <a:xfrm>
            <a:off x="0" y="0"/>
            <a:ext cx="8128000" cy="14427200"/>
          </a:xfrm>
          <a:prstGeom prst="rect">
            <a:avLst/>
          </a:prstGeom>
          <a:ln w="12700">
            <a:miter lim="400000"/>
          </a:ln>
          <a:effectLst>
            <a:outerShdw blurRad="12700" dist="12700" dir="5400000" rotWithShape="0">
              <a:srgbClr val="000000"/>
            </a:outerShdw>
          </a:effectLst>
        </p:spPr>
      </p:pic>
      <p:pic>
        <p:nvPicPr>
          <p:cNvPr id="565" name="backgroundblur.png"/>
          <p:cNvPicPr/>
          <p:nvPr/>
        </p:nvPicPr>
        <p:blipFill>
          <a:blip r:embed="rId3">
            <a:extLst/>
          </a:blip>
          <a:srcRect t="6602" b="72975"/>
          <a:stretch>
            <a:fillRect/>
          </a:stretch>
        </p:blipFill>
        <p:spPr>
          <a:xfrm>
            <a:off x="0" y="952500"/>
            <a:ext cx="8128000" cy="2946400"/>
          </a:xfrm>
          <a:prstGeom prst="rect">
            <a:avLst/>
          </a:prstGeom>
          <a:ln w="12700">
            <a:miter lim="400000"/>
          </a:ln>
        </p:spPr>
      </p:pic>
      <p:sp>
        <p:nvSpPr>
          <p:cNvPr id="566" name="Shape 566"/>
          <p:cNvSpPr/>
          <p:nvPr/>
        </p:nvSpPr>
        <p:spPr>
          <a:xfrm>
            <a:off x="0" y="952500"/>
            <a:ext cx="8128000" cy="2946400"/>
          </a:xfrm>
          <a:prstGeom prst="rect">
            <a:avLst/>
          </a:prstGeom>
          <a:solidFill>
            <a:srgbClr val="000000">
              <a:alpha val="50060"/>
            </a:srgbClr>
          </a:solidFill>
          <a:ln w="25400">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567" name="Shape 567"/>
          <p:cNvSpPr/>
          <p:nvPr/>
        </p:nvSpPr>
        <p:spPr>
          <a:xfrm>
            <a:off x="-25400" y="-25400"/>
            <a:ext cx="8178800" cy="1022350"/>
          </a:xfrm>
          <a:prstGeom prst="rect">
            <a:avLst/>
          </a:prstGeom>
          <a:solidFill>
            <a:srgbClr val="E9503F"/>
          </a:solidFill>
          <a:ln w="25400">
            <a:miter lim="400000"/>
          </a:ln>
          <a:effectLst>
            <a:outerShdw blurRad="355600" rotWithShape="0">
              <a:srgbClr val="000000">
                <a:alpha val="75000"/>
              </a:srgbClr>
            </a:outerShdw>
          </a:effectLst>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568" name="Shape 568"/>
          <p:cNvSpPr/>
          <p:nvPr/>
        </p:nvSpPr>
        <p:spPr>
          <a:xfrm>
            <a:off x="193261" y="1475961"/>
            <a:ext cx="1899478" cy="18994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4"/>
          </a:blipFill>
          <a:ln w="25400">
            <a:solidFill>
              <a:srgbClr val="FFFFFF"/>
            </a:solidFill>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569" name="Shape 569"/>
          <p:cNvSpPr/>
          <p:nvPr/>
        </p:nvSpPr>
        <p:spPr>
          <a:xfrm>
            <a:off x="2034794" y="131192"/>
            <a:ext cx="4058413" cy="7091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000">
                <a:latin typeface="Helvetica Neue Thin"/>
                <a:ea typeface="Helvetica Neue Thin"/>
                <a:cs typeface="Helvetica Neue Thin"/>
                <a:sym typeface="Helvetica Neue Thin"/>
              </a:defRPr>
            </a:lvl1pPr>
          </a:lstStyle>
          <a:p>
            <a:pPr lvl="0">
              <a:defRPr sz="1800">
                <a:solidFill>
                  <a:srgbClr val="000000"/>
                </a:solidFill>
              </a:defRPr>
            </a:pPr>
            <a:r>
              <a:rPr sz="4000">
                <a:solidFill>
                  <a:srgbClr val="FFFFFF"/>
                </a:solidFill>
              </a:rPr>
              <a:t>Johnny Appleseed</a:t>
            </a:r>
          </a:p>
        </p:txBody>
      </p:sp>
      <p:sp>
        <p:nvSpPr>
          <p:cNvPr id="570" name="Shape 570"/>
          <p:cNvSpPr/>
          <p:nvPr/>
        </p:nvSpPr>
        <p:spPr>
          <a:xfrm>
            <a:off x="2750502" y="1190859"/>
            <a:ext cx="2626996"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Helvetica Neue Light"/>
                <a:ea typeface="Helvetica Neue Light"/>
                <a:cs typeface="Helvetica Neue Light"/>
                <a:sym typeface="Helvetica Neue Light"/>
              </a:defRPr>
            </a:lvl1pPr>
          </a:lstStyle>
          <a:p>
            <a:pPr lvl="0">
              <a:defRPr sz="1800">
                <a:solidFill>
                  <a:srgbClr val="000000"/>
                </a:solidFill>
              </a:defRPr>
            </a:pPr>
            <a:r>
              <a:rPr sz="3000">
                <a:solidFill>
                  <a:srgbClr val="FFFFFF"/>
                </a:solidFill>
              </a:rPr>
              <a:t>Web Developer</a:t>
            </a:r>
          </a:p>
        </p:txBody>
      </p:sp>
      <p:sp>
        <p:nvSpPr>
          <p:cNvPr id="571" name="Shape 571"/>
          <p:cNvSpPr/>
          <p:nvPr/>
        </p:nvSpPr>
        <p:spPr>
          <a:xfrm>
            <a:off x="2750502" y="1775059"/>
            <a:ext cx="3170683"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Helvetica Neue Light"/>
                <a:ea typeface="Helvetica Neue Light"/>
                <a:cs typeface="Helvetica Neue Light"/>
                <a:sym typeface="Helvetica Neue Light"/>
              </a:defRPr>
            </a:lvl1pPr>
          </a:lstStyle>
          <a:p>
            <a:pPr lvl="0">
              <a:defRPr sz="1800">
                <a:solidFill>
                  <a:srgbClr val="000000"/>
                </a:solidFill>
              </a:defRPr>
            </a:pPr>
            <a:r>
              <a:rPr sz="3000">
                <a:solidFill>
                  <a:srgbClr val="FFFFFF"/>
                </a:solidFill>
              </a:rPr>
              <a:t>San Francisco, CA</a:t>
            </a:r>
          </a:p>
        </p:txBody>
      </p:sp>
      <p:sp>
        <p:nvSpPr>
          <p:cNvPr id="572" name="Shape 572"/>
          <p:cNvSpPr/>
          <p:nvPr/>
        </p:nvSpPr>
        <p:spPr>
          <a:xfrm>
            <a:off x="2750502" y="2359259"/>
            <a:ext cx="5216272"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Helvetica Neue Light"/>
                <a:ea typeface="Helvetica Neue Light"/>
                <a:cs typeface="Helvetica Neue Light"/>
                <a:sym typeface="Helvetica Neue Light"/>
              </a:defRPr>
            </a:lvl1pPr>
          </a:lstStyle>
          <a:p>
            <a:pPr lvl="0">
              <a:defRPr sz="1800">
                <a:solidFill>
                  <a:srgbClr val="000000"/>
                </a:solidFill>
              </a:defRPr>
            </a:pPr>
            <a:r>
              <a:rPr sz="3000">
                <a:solidFill>
                  <a:srgbClr val="FFFFFF"/>
                </a:solidFill>
              </a:rPr>
              <a:t>Web Design &amp; Associates, LLC</a:t>
            </a:r>
          </a:p>
        </p:txBody>
      </p:sp>
      <p:sp>
        <p:nvSpPr>
          <p:cNvPr id="573" name="Shape 573"/>
          <p:cNvSpPr/>
          <p:nvPr/>
        </p:nvSpPr>
        <p:spPr>
          <a:xfrm>
            <a:off x="2750502" y="2943459"/>
            <a:ext cx="3367660"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Helvetica Neue Light"/>
                <a:ea typeface="Helvetica Neue Light"/>
                <a:cs typeface="Helvetica Neue Light"/>
                <a:sym typeface="Helvetica Neue Light"/>
              </a:defRPr>
            </a:lvl1pPr>
          </a:lstStyle>
          <a:p>
            <a:pPr lvl="0">
              <a:defRPr sz="1800">
                <a:solidFill>
                  <a:srgbClr val="000000"/>
                </a:solidFill>
              </a:defRPr>
            </a:pPr>
            <a:r>
              <a:rPr sz="3000">
                <a:solidFill>
                  <a:srgbClr val="FFFFFF"/>
                </a:solidFill>
              </a:rPr>
              <a:t>New York University</a:t>
            </a:r>
          </a:p>
        </p:txBody>
      </p:sp>
      <p:sp>
        <p:nvSpPr>
          <p:cNvPr id="574" name="Shape 574"/>
          <p:cNvSpPr/>
          <p:nvPr/>
        </p:nvSpPr>
        <p:spPr>
          <a:xfrm>
            <a:off x="2314993" y="1859321"/>
            <a:ext cx="225954" cy="379224"/>
          </a:xfrm>
          <a:custGeom>
            <a:avLst/>
            <a:gdLst/>
            <a:ahLst/>
            <a:cxnLst>
              <a:cxn ang="0">
                <a:pos x="wd2" y="hd2"/>
              </a:cxn>
              <a:cxn ang="5400000">
                <a:pos x="wd2" y="hd2"/>
              </a:cxn>
              <a:cxn ang="10800000">
                <a:pos x="wd2" y="hd2"/>
              </a:cxn>
              <a:cxn ang="16200000">
                <a:pos x="wd2" y="hd2"/>
              </a:cxn>
            </a:cxnLst>
            <a:rect l="0" t="0" r="r" b="b"/>
            <a:pathLst>
              <a:path w="21600" h="21600" extrusionOk="0">
                <a:moveTo>
                  <a:pt x="21600" y="6646"/>
                </a:moveTo>
                <a:cubicBezTo>
                  <a:pt x="21600" y="2976"/>
                  <a:pt x="16767" y="0"/>
                  <a:pt x="10800" y="0"/>
                </a:cubicBezTo>
                <a:cubicBezTo>
                  <a:pt x="4836" y="0"/>
                  <a:pt x="0" y="2976"/>
                  <a:pt x="0" y="6646"/>
                </a:cubicBezTo>
                <a:cubicBezTo>
                  <a:pt x="0" y="7858"/>
                  <a:pt x="537" y="8991"/>
                  <a:pt x="1458" y="9969"/>
                </a:cubicBezTo>
                <a:lnTo>
                  <a:pt x="1444" y="9969"/>
                </a:lnTo>
                <a:lnTo>
                  <a:pt x="10800" y="21600"/>
                </a:lnTo>
                <a:lnTo>
                  <a:pt x="20160" y="9969"/>
                </a:lnTo>
                <a:lnTo>
                  <a:pt x="20145" y="9969"/>
                </a:lnTo>
                <a:cubicBezTo>
                  <a:pt x="21068" y="8991"/>
                  <a:pt x="21600" y="7858"/>
                  <a:pt x="21600" y="6646"/>
                </a:cubicBezTo>
                <a:close/>
                <a:moveTo>
                  <a:pt x="10803" y="9968"/>
                </a:moveTo>
                <a:cubicBezTo>
                  <a:pt x="7819" y="9968"/>
                  <a:pt x="5403" y="8480"/>
                  <a:pt x="5403" y="6645"/>
                </a:cubicBezTo>
                <a:cubicBezTo>
                  <a:pt x="5403" y="4810"/>
                  <a:pt x="7819" y="3322"/>
                  <a:pt x="10803" y="3322"/>
                </a:cubicBezTo>
                <a:cubicBezTo>
                  <a:pt x="13783" y="3322"/>
                  <a:pt x="16203" y="4810"/>
                  <a:pt x="16203" y="6645"/>
                </a:cubicBezTo>
                <a:cubicBezTo>
                  <a:pt x="16203" y="8480"/>
                  <a:pt x="13783" y="9968"/>
                  <a:pt x="10803" y="9968"/>
                </a:cubicBezTo>
                <a:close/>
              </a:path>
            </a:pathLst>
          </a:custGeom>
          <a:solidFill>
            <a:srgbClr val="00C899"/>
          </a:solidFill>
          <a:ln w="25400">
            <a:miter lim="400000"/>
          </a:ln>
        </p:spPr>
        <p:txBody>
          <a:bodyPr lIns="0" tIns="0" rIns="0" bIns="0" anchor="ctr"/>
          <a:lstStyle/>
          <a:p>
            <a:pPr lvl="0"/>
            <a:endParaRPr/>
          </a:p>
        </p:txBody>
      </p:sp>
      <p:sp>
        <p:nvSpPr>
          <p:cNvPr id="575" name="Shape 575"/>
          <p:cNvSpPr/>
          <p:nvPr/>
        </p:nvSpPr>
        <p:spPr>
          <a:xfrm rot="16200000">
            <a:off x="2236868" y="2442633"/>
            <a:ext cx="382204" cy="381001"/>
          </a:xfrm>
          <a:custGeom>
            <a:avLst/>
            <a:gdLst/>
            <a:ahLst/>
            <a:cxnLst>
              <a:cxn ang="0">
                <a:pos x="wd2" y="hd2"/>
              </a:cxn>
              <a:cxn ang="5400000">
                <a:pos x="wd2" y="hd2"/>
              </a:cxn>
              <a:cxn ang="10800000">
                <a:pos x="wd2" y="hd2"/>
              </a:cxn>
              <a:cxn ang="16200000">
                <a:pos x="wd2" y="hd2"/>
              </a:cxn>
            </a:cxnLst>
            <a:rect l="0" t="0" r="r" b="b"/>
            <a:pathLst>
              <a:path w="21396" h="21397" extrusionOk="0">
                <a:moveTo>
                  <a:pt x="21394" y="3891"/>
                </a:moveTo>
                <a:cubicBezTo>
                  <a:pt x="21373" y="3392"/>
                  <a:pt x="21067" y="3273"/>
                  <a:pt x="20715" y="3625"/>
                </a:cubicBezTo>
                <a:cubicBezTo>
                  <a:pt x="20715" y="3625"/>
                  <a:pt x="18604" y="5998"/>
                  <a:pt x="18251" y="5646"/>
                </a:cubicBezTo>
                <a:lnTo>
                  <a:pt x="15750" y="3145"/>
                </a:lnTo>
                <a:cubicBezTo>
                  <a:pt x="15398" y="2792"/>
                  <a:pt x="17770" y="682"/>
                  <a:pt x="17770" y="682"/>
                </a:cubicBezTo>
                <a:cubicBezTo>
                  <a:pt x="18122" y="330"/>
                  <a:pt x="18004" y="23"/>
                  <a:pt x="17505" y="2"/>
                </a:cubicBezTo>
                <a:cubicBezTo>
                  <a:pt x="17505" y="2"/>
                  <a:pt x="15021" y="-102"/>
                  <a:pt x="13761" y="1156"/>
                </a:cubicBezTo>
                <a:cubicBezTo>
                  <a:pt x="12505" y="2412"/>
                  <a:pt x="12152" y="4209"/>
                  <a:pt x="12659" y="5792"/>
                </a:cubicBezTo>
                <a:lnTo>
                  <a:pt x="9225" y="9225"/>
                </a:lnTo>
                <a:lnTo>
                  <a:pt x="5792" y="12659"/>
                </a:lnTo>
                <a:cubicBezTo>
                  <a:pt x="4210" y="12151"/>
                  <a:pt x="2411" y="12505"/>
                  <a:pt x="1155" y="13761"/>
                </a:cubicBezTo>
                <a:cubicBezTo>
                  <a:pt x="-103" y="15021"/>
                  <a:pt x="2" y="17505"/>
                  <a:pt x="2" y="17505"/>
                </a:cubicBezTo>
                <a:cubicBezTo>
                  <a:pt x="23" y="18003"/>
                  <a:pt x="329" y="18122"/>
                  <a:pt x="681" y="17769"/>
                </a:cubicBezTo>
                <a:lnTo>
                  <a:pt x="3119" y="15750"/>
                </a:lnTo>
                <a:cubicBezTo>
                  <a:pt x="3472" y="15398"/>
                  <a:pt x="5998" y="17923"/>
                  <a:pt x="5645" y="18276"/>
                </a:cubicBezTo>
                <a:lnTo>
                  <a:pt x="3626" y="20715"/>
                </a:lnTo>
                <a:cubicBezTo>
                  <a:pt x="3274" y="21067"/>
                  <a:pt x="3392" y="21374"/>
                  <a:pt x="3891" y="21395"/>
                </a:cubicBezTo>
                <a:cubicBezTo>
                  <a:pt x="3891" y="21395"/>
                  <a:pt x="6375" y="21498"/>
                  <a:pt x="7634" y="20240"/>
                </a:cubicBezTo>
                <a:cubicBezTo>
                  <a:pt x="8890" y="18985"/>
                  <a:pt x="9243" y="17188"/>
                  <a:pt x="8737" y="15605"/>
                </a:cubicBezTo>
                <a:lnTo>
                  <a:pt x="12170" y="12172"/>
                </a:lnTo>
                <a:lnTo>
                  <a:pt x="12171" y="12171"/>
                </a:lnTo>
                <a:lnTo>
                  <a:pt x="15604" y="8737"/>
                </a:lnTo>
                <a:cubicBezTo>
                  <a:pt x="17186" y="9245"/>
                  <a:pt x="18985" y="8891"/>
                  <a:pt x="20240" y="7634"/>
                </a:cubicBezTo>
                <a:cubicBezTo>
                  <a:pt x="21497" y="6375"/>
                  <a:pt x="21394" y="3891"/>
                  <a:pt x="21394" y="3891"/>
                </a:cubicBezTo>
                <a:close/>
              </a:path>
            </a:pathLst>
          </a:custGeom>
          <a:solidFill>
            <a:srgbClr val="00C899"/>
          </a:solidFill>
          <a:ln w="25400">
            <a:miter lim="400000"/>
          </a:ln>
        </p:spPr>
        <p:txBody>
          <a:bodyPr lIns="0" tIns="0" rIns="0" bIns="0" anchor="ctr"/>
          <a:lstStyle/>
          <a:p>
            <a:pPr lvl="0"/>
            <a:endParaRPr/>
          </a:p>
        </p:txBody>
      </p:sp>
      <p:sp>
        <p:nvSpPr>
          <p:cNvPr id="576" name="Shape 576"/>
          <p:cNvSpPr/>
          <p:nvPr/>
        </p:nvSpPr>
        <p:spPr>
          <a:xfrm>
            <a:off x="2186443" y="3026833"/>
            <a:ext cx="483055" cy="381001"/>
          </a:xfrm>
          <a:custGeom>
            <a:avLst/>
            <a:gdLst/>
            <a:ahLst/>
            <a:cxnLst>
              <a:cxn ang="0">
                <a:pos x="wd2" y="hd2"/>
              </a:cxn>
              <a:cxn ang="5400000">
                <a:pos x="wd2" y="hd2"/>
              </a:cxn>
              <a:cxn ang="10800000">
                <a:pos x="wd2" y="hd2"/>
              </a:cxn>
              <a:cxn ang="16200000">
                <a:pos x="wd2" y="hd2"/>
              </a:cxn>
            </a:cxnLst>
            <a:rect l="0" t="0" r="r" b="b"/>
            <a:pathLst>
              <a:path w="21600" h="21600" extrusionOk="0">
                <a:moveTo>
                  <a:pt x="20250" y="16348"/>
                </a:moveTo>
                <a:cubicBezTo>
                  <a:pt x="17809" y="16360"/>
                  <a:pt x="14120" y="16491"/>
                  <a:pt x="12150" y="17976"/>
                </a:cubicBezTo>
                <a:lnTo>
                  <a:pt x="12150" y="17209"/>
                </a:lnTo>
                <a:lnTo>
                  <a:pt x="12150" y="5163"/>
                </a:lnTo>
                <a:cubicBezTo>
                  <a:pt x="12150" y="4022"/>
                  <a:pt x="13577" y="1805"/>
                  <a:pt x="20250" y="1721"/>
                </a:cubicBezTo>
                <a:lnTo>
                  <a:pt x="20250" y="16348"/>
                </a:lnTo>
                <a:close/>
                <a:moveTo>
                  <a:pt x="1350" y="1721"/>
                </a:moveTo>
                <a:cubicBezTo>
                  <a:pt x="2022" y="1728"/>
                  <a:pt x="2628" y="1764"/>
                  <a:pt x="3198" y="1812"/>
                </a:cubicBezTo>
                <a:cubicBezTo>
                  <a:pt x="3309" y="1821"/>
                  <a:pt x="3420" y="1829"/>
                  <a:pt x="3532" y="1840"/>
                </a:cubicBezTo>
                <a:cubicBezTo>
                  <a:pt x="3571" y="1843"/>
                  <a:pt x="3615" y="1847"/>
                  <a:pt x="3656" y="1852"/>
                </a:cubicBezTo>
                <a:cubicBezTo>
                  <a:pt x="6313" y="2093"/>
                  <a:pt x="9126" y="2802"/>
                  <a:pt x="9408" y="4832"/>
                </a:cubicBezTo>
                <a:cubicBezTo>
                  <a:pt x="9434" y="4948"/>
                  <a:pt x="9450" y="5059"/>
                  <a:pt x="9450" y="5163"/>
                </a:cubicBezTo>
                <a:lnTo>
                  <a:pt x="9450" y="17209"/>
                </a:lnTo>
                <a:lnTo>
                  <a:pt x="9450" y="17976"/>
                </a:lnTo>
                <a:cubicBezTo>
                  <a:pt x="7480" y="16491"/>
                  <a:pt x="3789" y="16360"/>
                  <a:pt x="1350" y="16348"/>
                </a:cubicBezTo>
                <a:lnTo>
                  <a:pt x="1350" y="1731"/>
                </a:lnTo>
                <a:lnTo>
                  <a:pt x="1350" y="1721"/>
                </a:lnTo>
                <a:close/>
                <a:moveTo>
                  <a:pt x="10800" y="5163"/>
                </a:moveTo>
                <a:cubicBezTo>
                  <a:pt x="10800" y="860"/>
                  <a:pt x="3287" y="0"/>
                  <a:pt x="0" y="0"/>
                </a:cubicBezTo>
                <a:lnTo>
                  <a:pt x="0" y="1721"/>
                </a:lnTo>
                <a:lnTo>
                  <a:pt x="0" y="17209"/>
                </a:lnTo>
                <a:lnTo>
                  <a:pt x="0" y="19315"/>
                </a:lnTo>
                <a:cubicBezTo>
                  <a:pt x="0" y="19315"/>
                  <a:pt x="1126" y="18930"/>
                  <a:pt x="1350" y="18931"/>
                </a:cubicBezTo>
                <a:cubicBezTo>
                  <a:pt x="1350" y="18931"/>
                  <a:pt x="9450" y="18847"/>
                  <a:pt x="9450" y="21600"/>
                </a:cubicBezTo>
                <a:lnTo>
                  <a:pt x="12150" y="21600"/>
                </a:lnTo>
                <a:cubicBezTo>
                  <a:pt x="12150" y="18847"/>
                  <a:pt x="20250" y="18931"/>
                  <a:pt x="20250" y="18931"/>
                </a:cubicBezTo>
                <a:cubicBezTo>
                  <a:pt x="20474" y="18931"/>
                  <a:pt x="21600" y="19315"/>
                  <a:pt x="21600" y="19315"/>
                </a:cubicBezTo>
                <a:lnTo>
                  <a:pt x="21600" y="0"/>
                </a:lnTo>
                <a:cubicBezTo>
                  <a:pt x="18313" y="0"/>
                  <a:pt x="10800" y="860"/>
                  <a:pt x="10800" y="5163"/>
                </a:cubicBezTo>
              </a:path>
            </a:pathLst>
          </a:custGeom>
          <a:solidFill>
            <a:srgbClr val="00C899">
              <a:alpha val="75000"/>
            </a:srgbClr>
          </a:solidFill>
          <a:ln w="25400">
            <a:miter lim="400000"/>
          </a:ln>
        </p:spPr>
        <p:txBody>
          <a:bodyPr lIns="0" tIns="0" rIns="0" bIns="0" anchor="ctr"/>
          <a:lstStyle/>
          <a:p>
            <a:pPr lvl="0" defTabSz="457200">
              <a:defRPr sz="3000">
                <a:effectLst>
                  <a:outerShdw blurRad="38100" dist="12700" dir="5400000" rotWithShape="0">
                    <a:srgbClr val="000000">
                      <a:alpha val="50000"/>
                    </a:srgbClr>
                  </a:outerShdw>
                </a:effectLst>
              </a:defRPr>
            </a:pPr>
            <a:endParaRPr/>
          </a:p>
        </p:txBody>
      </p:sp>
      <p:sp>
        <p:nvSpPr>
          <p:cNvPr id="577" name="Shape 577"/>
          <p:cNvSpPr/>
          <p:nvPr/>
        </p:nvSpPr>
        <p:spPr>
          <a:xfrm flipH="1">
            <a:off x="2201749" y="1275723"/>
            <a:ext cx="452443" cy="381001"/>
          </a:xfrm>
          <a:custGeom>
            <a:avLst/>
            <a:gdLst/>
            <a:ahLst/>
            <a:cxnLst>
              <a:cxn ang="0">
                <a:pos x="wd2" y="hd2"/>
              </a:cxn>
              <a:cxn ang="5400000">
                <a:pos x="wd2" y="hd2"/>
              </a:cxn>
              <a:cxn ang="10800000">
                <a:pos x="wd2" y="hd2"/>
              </a:cxn>
              <a:cxn ang="16200000">
                <a:pos x="wd2" y="hd2"/>
              </a:cxn>
            </a:cxnLst>
            <a:rect l="0" t="0" r="r" b="b"/>
            <a:pathLst>
              <a:path w="21473" h="20672" extrusionOk="0">
                <a:moveTo>
                  <a:pt x="15314" y="308"/>
                </a:moveTo>
                <a:lnTo>
                  <a:pt x="11100" y="824"/>
                </a:lnTo>
                <a:cubicBezTo>
                  <a:pt x="7337" y="-675"/>
                  <a:pt x="2950" y="-71"/>
                  <a:pt x="1341" y="2174"/>
                </a:cubicBezTo>
                <a:cubicBezTo>
                  <a:pt x="1065" y="1996"/>
                  <a:pt x="720" y="1976"/>
                  <a:pt x="430" y="2178"/>
                </a:cubicBezTo>
                <a:cubicBezTo>
                  <a:pt x="6" y="2476"/>
                  <a:pt x="-127" y="3115"/>
                  <a:pt x="134" y="3598"/>
                </a:cubicBezTo>
                <a:lnTo>
                  <a:pt x="9294" y="20606"/>
                </a:lnTo>
                <a:cubicBezTo>
                  <a:pt x="9464" y="20925"/>
                  <a:pt x="11087" y="20008"/>
                  <a:pt x="10826" y="19524"/>
                </a:cubicBezTo>
                <a:lnTo>
                  <a:pt x="7506" y="13680"/>
                </a:lnTo>
                <a:cubicBezTo>
                  <a:pt x="9113" y="11445"/>
                  <a:pt x="13498" y="10841"/>
                  <a:pt x="17258" y="12335"/>
                </a:cubicBezTo>
                <a:cubicBezTo>
                  <a:pt x="20713" y="13714"/>
                  <a:pt x="21473" y="11825"/>
                  <a:pt x="21473" y="11825"/>
                </a:cubicBezTo>
                <a:lnTo>
                  <a:pt x="15314" y="308"/>
                </a:lnTo>
                <a:close/>
              </a:path>
            </a:pathLst>
          </a:custGeom>
          <a:solidFill>
            <a:srgbClr val="00C899"/>
          </a:solidFill>
          <a:ln w="25400">
            <a:miter lim="400000"/>
          </a:ln>
        </p:spPr>
        <p:txBody>
          <a:bodyPr lIns="0" tIns="0" rIns="0" bIns="0" anchor="ctr"/>
          <a:lstStyle/>
          <a:p>
            <a:pPr lvl="0"/>
            <a:endParaRPr/>
          </a:p>
        </p:txBody>
      </p:sp>
      <p:sp>
        <p:nvSpPr>
          <p:cNvPr id="578" name="Shape 578"/>
          <p:cNvSpPr/>
          <p:nvPr/>
        </p:nvSpPr>
        <p:spPr>
          <a:xfrm>
            <a:off x="302746" y="281997"/>
            <a:ext cx="222741" cy="43111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63500">
            <a:solidFill>
              <a:srgbClr val="FFFFFF"/>
            </a:solidFill>
            <a:miter lim="400000"/>
          </a:ln>
        </p:spPr>
        <p:txBody>
          <a:bodyPr lIns="0" tIns="0" rIns="0" bIns="0" anchor="ctr"/>
          <a:lstStyle/>
          <a:p>
            <a:pPr lvl="0">
              <a:defRPr>
                <a:latin typeface="Helvetica Neue"/>
                <a:ea typeface="Helvetica Neue"/>
                <a:cs typeface="Helvetica Neue"/>
                <a:sym typeface="Helvetica Neue"/>
              </a:defRPr>
            </a:pPr>
            <a:endParaRPr/>
          </a:p>
        </p:txBody>
      </p:sp>
      <p:sp>
        <p:nvSpPr>
          <p:cNvPr id="579" name="Shape 579"/>
          <p:cNvSpPr/>
          <p:nvPr/>
        </p:nvSpPr>
        <p:spPr>
          <a:xfrm>
            <a:off x="7527328" y="396506"/>
            <a:ext cx="363144" cy="363144"/>
          </a:xfrm>
          <a:prstGeom prst="roundRect">
            <a:avLst>
              <a:gd name="adj" fmla="val 0"/>
            </a:avLst>
          </a:prstGeom>
          <a:ln w="25400">
            <a:solidFill>
              <a:srgbClr val="FFFFFF"/>
            </a:solidFill>
            <a:miter lim="400000"/>
          </a:ln>
        </p:spPr>
        <p:txBody>
          <a:bodyPr lIns="0" tIns="0" rIns="0" bIns="0" anchor="ctr"/>
          <a:lstStyle/>
          <a:p>
            <a:pPr lvl="0">
              <a:defRPr sz="3700">
                <a:effectLst>
                  <a:outerShdw blurRad="38100" dist="12700" dir="5400000" rotWithShape="0">
                    <a:srgbClr val="000000">
                      <a:alpha val="50000"/>
                    </a:srgbClr>
                  </a:outerShdw>
                </a:effectLst>
              </a:defRPr>
            </a:pPr>
            <a:endParaRPr/>
          </a:p>
        </p:txBody>
      </p:sp>
      <p:sp>
        <p:nvSpPr>
          <p:cNvPr id="580" name="Shape 580"/>
          <p:cNvSpPr/>
          <p:nvPr/>
        </p:nvSpPr>
        <p:spPr>
          <a:xfrm flipV="1">
            <a:off x="7713293" y="173800"/>
            <a:ext cx="1" cy="322677"/>
          </a:xfrm>
          <a:prstGeom prst="line">
            <a:avLst/>
          </a:prstGeom>
          <a:solidFill>
            <a:srgbClr val="0375F3"/>
          </a:solidFill>
          <a:ln w="25400">
            <a:solidFill>
              <a:srgbClr val="FFFFFF"/>
            </a:solidFill>
            <a:miter lim="400000"/>
            <a:tailEnd type="arrow"/>
          </a:ln>
        </p:spPr>
        <p:txBody>
          <a:bodyPr lIns="0" tIns="0" rIns="0" bIns="0"/>
          <a:lstStyle/>
          <a:p>
            <a:pPr lvl="0" algn="l" defTabSz="457200">
              <a:defRPr sz="1200">
                <a:solidFill>
                  <a:srgbClr val="000000"/>
                </a:solidFill>
                <a:latin typeface="Helvetica"/>
                <a:ea typeface="Helvetica"/>
                <a:cs typeface="Helvetica"/>
                <a:sym typeface="Helvetica"/>
              </a:defRPr>
            </a:pPr>
            <a:endParaRPr/>
          </a:p>
        </p:txBody>
      </p:sp>
      <p:sp>
        <p:nvSpPr>
          <p:cNvPr id="581" name="Shape 581"/>
          <p:cNvSpPr/>
          <p:nvPr/>
        </p:nvSpPr>
        <p:spPr>
          <a:xfrm>
            <a:off x="833152" y="12547600"/>
            <a:ext cx="1270001" cy="1270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C997"/>
          </a:solidFill>
          <a:ln w="25400">
            <a:solidFill>
              <a:srgbClr val="FFFFFF"/>
            </a:solidFill>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582" name="Shape 582"/>
          <p:cNvSpPr/>
          <p:nvPr/>
        </p:nvSpPr>
        <p:spPr>
          <a:xfrm flipH="1">
            <a:off x="1174464" y="13067200"/>
            <a:ext cx="438151" cy="415438"/>
          </a:xfrm>
          <a:custGeom>
            <a:avLst/>
            <a:gdLst/>
            <a:ahLst/>
            <a:cxnLst>
              <a:cxn ang="0">
                <a:pos x="wd2" y="hd2"/>
              </a:cxn>
              <a:cxn ang="5400000">
                <a:pos x="wd2" y="hd2"/>
              </a:cxn>
              <a:cxn ang="10800000">
                <a:pos x="wd2" y="hd2"/>
              </a:cxn>
              <a:cxn ang="16200000">
                <a:pos x="wd2" y="hd2"/>
              </a:cxn>
            </a:cxnLst>
            <a:rect l="0" t="0" r="r" b="b"/>
            <a:pathLst>
              <a:path w="21600" h="21600" extrusionOk="0">
                <a:moveTo>
                  <a:pt x="17907" y="0"/>
                </a:moveTo>
                <a:lnTo>
                  <a:pt x="16060" y="0"/>
                </a:lnTo>
                <a:lnTo>
                  <a:pt x="16060" y="1964"/>
                </a:lnTo>
                <a:cubicBezTo>
                  <a:pt x="16060" y="4992"/>
                  <a:pt x="13368" y="7855"/>
                  <a:pt x="10521" y="7855"/>
                </a:cubicBezTo>
                <a:lnTo>
                  <a:pt x="2611" y="7855"/>
                </a:lnTo>
                <a:lnTo>
                  <a:pt x="0" y="11782"/>
                </a:lnTo>
                <a:cubicBezTo>
                  <a:pt x="0" y="13745"/>
                  <a:pt x="1288" y="15709"/>
                  <a:pt x="3134" y="15709"/>
                </a:cubicBezTo>
                <a:lnTo>
                  <a:pt x="12367" y="15709"/>
                </a:lnTo>
                <a:lnTo>
                  <a:pt x="14555" y="21600"/>
                </a:lnTo>
                <a:lnTo>
                  <a:pt x="17907" y="15709"/>
                </a:lnTo>
                <a:cubicBezTo>
                  <a:pt x="19753" y="15709"/>
                  <a:pt x="21600" y="13745"/>
                  <a:pt x="21600" y="11782"/>
                </a:cubicBezTo>
                <a:lnTo>
                  <a:pt x="21600" y="3927"/>
                </a:lnTo>
                <a:cubicBezTo>
                  <a:pt x="21600" y="1964"/>
                  <a:pt x="19753" y="0"/>
                  <a:pt x="17907" y="0"/>
                </a:cubicBezTo>
                <a:close/>
              </a:path>
            </a:pathLst>
          </a:custGeom>
          <a:solidFill>
            <a:srgbClr val="FFFFFF"/>
          </a:solidFill>
          <a:ln w="25400">
            <a:miter lim="400000"/>
          </a:ln>
        </p:spPr>
        <p:txBody>
          <a:bodyPr lIns="0" tIns="0" rIns="0" bIns="0" anchor="ctr"/>
          <a:lstStyle/>
          <a:p>
            <a:pPr lvl="0"/>
            <a:endParaRPr/>
          </a:p>
        </p:txBody>
      </p:sp>
      <p:sp>
        <p:nvSpPr>
          <p:cNvPr id="583" name="Shape 583"/>
          <p:cNvSpPr/>
          <p:nvPr/>
        </p:nvSpPr>
        <p:spPr>
          <a:xfrm flipH="1">
            <a:off x="1312577" y="12882562"/>
            <a:ext cx="449263" cy="413846"/>
          </a:xfrm>
          <a:custGeom>
            <a:avLst/>
            <a:gdLst/>
            <a:ahLst/>
            <a:cxnLst>
              <a:cxn ang="0">
                <a:pos x="wd2" y="hd2"/>
              </a:cxn>
              <a:cxn ang="5400000">
                <a:pos x="wd2" y="hd2"/>
              </a:cxn>
              <a:cxn ang="10800000">
                <a:pos x="wd2" y="hd2"/>
              </a:cxn>
              <a:cxn ang="16200000">
                <a:pos x="wd2" y="hd2"/>
              </a:cxn>
            </a:cxnLst>
            <a:rect l="0" t="0" r="r" b="b"/>
            <a:pathLst>
              <a:path w="21600" h="21600" extrusionOk="0">
                <a:moveTo>
                  <a:pt x="18000" y="0"/>
                </a:moveTo>
                <a:lnTo>
                  <a:pt x="3600" y="0"/>
                </a:lnTo>
                <a:cubicBezTo>
                  <a:pt x="1800" y="0"/>
                  <a:pt x="0" y="1964"/>
                  <a:pt x="0" y="3927"/>
                </a:cubicBezTo>
                <a:lnTo>
                  <a:pt x="0" y="11782"/>
                </a:lnTo>
                <a:cubicBezTo>
                  <a:pt x="0" y="13745"/>
                  <a:pt x="1800" y="15709"/>
                  <a:pt x="3600" y="15709"/>
                </a:cubicBezTo>
                <a:cubicBezTo>
                  <a:pt x="3931" y="15709"/>
                  <a:pt x="2772" y="15709"/>
                  <a:pt x="3600" y="15709"/>
                </a:cubicBezTo>
                <a:lnTo>
                  <a:pt x="5234" y="21600"/>
                </a:lnTo>
                <a:lnTo>
                  <a:pt x="9000" y="15709"/>
                </a:lnTo>
                <a:lnTo>
                  <a:pt x="18000" y="15709"/>
                </a:lnTo>
                <a:cubicBezTo>
                  <a:pt x="19800" y="15709"/>
                  <a:pt x="21600" y="13745"/>
                  <a:pt x="21600" y="11782"/>
                </a:cubicBezTo>
                <a:lnTo>
                  <a:pt x="21600" y="3927"/>
                </a:lnTo>
                <a:cubicBezTo>
                  <a:pt x="21600" y="1964"/>
                  <a:pt x="19800" y="0"/>
                  <a:pt x="18000" y="0"/>
                </a:cubicBezTo>
                <a:close/>
              </a:path>
            </a:pathLst>
          </a:custGeom>
          <a:solidFill>
            <a:srgbClr val="FFFFFF"/>
          </a:solidFill>
          <a:ln w="25400">
            <a:miter lim="400000"/>
          </a:ln>
        </p:spPr>
        <p:txBody>
          <a:bodyPr lIns="0" tIns="0" rIns="0" bIns="0" anchor="ctr"/>
          <a:lstStyle/>
          <a:p>
            <a:pPr lvl="0"/>
            <a:endParaRPr/>
          </a:p>
        </p:txBody>
      </p:sp>
      <p:sp>
        <p:nvSpPr>
          <p:cNvPr id="584" name="Shape 584"/>
          <p:cNvSpPr/>
          <p:nvPr/>
        </p:nvSpPr>
        <p:spPr>
          <a:xfrm>
            <a:off x="916210" y="13836748"/>
            <a:ext cx="1103885"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000">
                <a:latin typeface="Helvetica Neue Light"/>
                <a:ea typeface="Helvetica Neue Light"/>
                <a:cs typeface="Helvetica Neue Light"/>
                <a:sym typeface="Helvetica Neue Light"/>
              </a:defRPr>
            </a:lvl1pPr>
          </a:lstStyle>
          <a:p>
            <a:pPr lvl="0">
              <a:defRPr sz="1800">
                <a:solidFill>
                  <a:srgbClr val="000000"/>
                </a:solidFill>
              </a:defRPr>
            </a:pPr>
            <a:r>
              <a:rPr sz="2000">
                <a:solidFill>
                  <a:srgbClr val="FFFFFF"/>
                </a:solidFill>
              </a:rPr>
              <a:t>Message</a:t>
            </a:r>
          </a:p>
        </p:txBody>
      </p:sp>
      <p:grpSp>
        <p:nvGrpSpPr>
          <p:cNvPr id="588" name="Group 588"/>
          <p:cNvGrpSpPr/>
          <p:nvPr/>
        </p:nvGrpSpPr>
        <p:grpSpPr>
          <a:xfrm>
            <a:off x="3435350" y="12547600"/>
            <a:ext cx="1270000" cy="1688181"/>
            <a:chOff x="0" y="0"/>
            <a:chExt cx="1270000" cy="1688180"/>
          </a:xfrm>
        </p:grpSpPr>
        <p:sp>
          <p:nvSpPr>
            <p:cNvPr id="585" name="Shape 585"/>
            <p:cNvSpPr/>
            <p:nvPr/>
          </p:nvSpPr>
          <p:spPr>
            <a:xfrm>
              <a:off x="0" y="0"/>
              <a:ext cx="1270000" cy="1270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C997"/>
            </a:solidFill>
            <a:ln w="25400" cap="flat">
              <a:solidFill>
                <a:srgbClr val="FFFFFF"/>
              </a:solidFill>
              <a:prstDash val="solid"/>
              <a:miter lim="400000"/>
            </a:ln>
            <a:effectLst/>
          </p:spPr>
          <p:txBody>
            <a:bodyPr wrap="square" lIns="0" tIns="0" rIns="0" bIns="0" numCol="1" anchor="ctr">
              <a:noAutofit/>
            </a:bodyPr>
            <a:lstStyle/>
            <a:p>
              <a:pPr lvl="0">
                <a:defRPr sz="3600">
                  <a:effectLst>
                    <a:outerShdw blurRad="38100" dist="12700" dir="5400000" rotWithShape="0">
                      <a:srgbClr val="000000">
                        <a:alpha val="50000"/>
                      </a:srgbClr>
                    </a:outerShdw>
                  </a:effectLst>
                </a:defRPr>
              </a:pPr>
              <a:endParaRPr/>
            </a:p>
          </p:txBody>
        </p:sp>
        <p:sp>
          <p:nvSpPr>
            <p:cNvPr id="586" name="Shape 586"/>
            <p:cNvSpPr/>
            <p:nvPr/>
          </p:nvSpPr>
          <p:spPr>
            <a:xfrm>
              <a:off x="488950" y="319881"/>
              <a:ext cx="292101" cy="630238"/>
            </a:xfrm>
            <a:custGeom>
              <a:avLst/>
              <a:gdLst/>
              <a:ahLst/>
              <a:cxnLst>
                <a:cxn ang="0">
                  <a:pos x="wd2" y="hd2"/>
                </a:cxn>
                <a:cxn ang="5400000">
                  <a:pos x="wd2" y="hd2"/>
                </a:cxn>
                <a:cxn ang="10800000">
                  <a:pos x="wd2" y="hd2"/>
                </a:cxn>
                <a:cxn ang="16200000">
                  <a:pos x="wd2" y="hd2"/>
                </a:cxn>
              </a:cxnLst>
              <a:rect l="0" t="0" r="r" b="b"/>
              <a:pathLst>
                <a:path w="21600" h="21600" extrusionOk="0">
                  <a:moveTo>
                    <a:pt x="21600" y="21145"/>
                  </a:moveTo>
                  <a:lnTo>
                    <a:pt x="10800" y="17971"/>
                  </a:lnTo>
                  <a:lnTo>
                    <a:pt x="0" y="21600"/>
                  </a:lnTo>
                  <a:lnTo>
                    <a:pt x="0" y="0"/>
                  </a:lnTo>
                  <a:lnTo>
                    <a:pt x="21600" y="0"/>
                  </a:lnTo>
                  <a:lnTo>
                    <a:pt x="21600" y="21145"/>
                  </a:lnTo>
                  <a:close/>
                </a:path>
              </a:pathLst>
            </a:custGeom>
            <a:solidFill>
              <a:srgbClr val="FFFFFF"/>
            </a:solidFill>
            <a:ln w="25400" cap="flat">
              <a:noFill/>
              <a:miter lim="400000"/>
            </a:ln>
            <a:effectLst/>
          </p:spPr>
          <p:txBody>
            <a:bodyPr wrap="square" lIns="0" tIns="0" rIns="0" bIns="0" numCol="1" anchor="ctr">
              <a:noAutofit/>
            </a:bodyPr>
            <a:lstStyle/>
            <a:p>
              <a:pPr lvl="0"/>
              <a:endParaRPr/>
            </a:p>
          </p:txBody>
        </p:sp>
        <p:sp>
          <p:nvSpPr>
            <p:cNvPr id="587" name="Shape 587"/>
            <p:cNvSpPr/>
            <p:nvPr/>
          </p:nvSpPr>
          <p:spPr>
            <a:xfrm>
              <a:off x="227329" y="1289148"/>
              <a:ext cx="815341" cy="3990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2000">
                  <a:latin typeface="Helvetica Neue Light"/>
                  <a:ea typeface="Helvetica Neue Light"/>
                  <a:cs typeface="Helvetica Neue Light"/>
                  <a:sym typeface="Helvetica Neue Light"/>
                </a:defRPr>
              </a:lvl1pPr>
            </a:lstStyle>
            <a:p>
              <a:pPr lvl="0">
                <a:defRPr sz="1800">
                  <a:solidFill>
                    <a:srgbClr val="000000"/>
                  </a:solidFill>
                </a:defRPr>
              </a:pPr>
              <a:r>
                <a:rPr sz="2000">
                  <a:solidFill>
                    <a:srgbClr val="FFFFFF"/>
                  </a:solidFill>
                </a:rPr>
                <a:t>Follow</a:t>
              </a:r>
            </a:p>
          </p:txBody>
        </p:sp>
      </p:grpSp>
      <p:pic>
        <p:nvPicPr>
          <p:cNvPr id="589" name="backgroundblur.png"/>
          <p:cNvPicPr/>
          <p:nvPr/>
        </p:nvPicPr>
        <p:blipFill>
          <a:blip r:embed="rId3">
            <a:extLst/>
          </a:blip>
          <a:srcRect t="38776" b="56308"/>
          <a:stretch>
            <a:fillRect/>
          </a:stretch>
        </p:blipFill>
        <p:spPr>
          <a:xfrm>
            <a:off x="0" y="5594309"/>
            <a:ext cx="8128000" cy="709166"/>
          </a:xfrm>
          <a:prstGeom prst="rect">
            <a:avLst/>
          </a:prstGeom>
          <a:ln w="12700">
            <a:miter lim="400000"/>
          </a:ln>
        </p:spPr>
      </p:pic>
      <p:sp>
        <p:nvSpPr>
          <p:cNvPr id="590" name="Shape 590"/>
          <p:cNvSpPr/>
          <p:nvPr/>
        </p:nvSpPr>
        <p:spPr>
          <a:xfrm>
            <a:off x="-82551" y="5581609"/>
            <a:ext cx="8293101" cy="711201"/>
          </a:xfrm>
          <a:prstGeom prst="rect">
            <a:avLst/>
          </a:prstGeom>
          <a:solidFill>
            <a:srgbClr val="000000">
              <a:alpha val="50060"/>
            </a:srgbClr>
          </a:solidFill>
          <a:ln w="25400">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pic>
        <p:nvPicPr>
          <p:cNvPr id="591" name="backgroundblur.png"/>
          <p:cNvPicPr/>
          <p:nvPr/>
        </p:nvPicPr>
        <p:blipFill>
          <a:blip r:embed="rId3">
            <a:extLst/>
          </a:blip>
          <a:srcRect t="43661" b="18301"/>
          <a:stretch>
            <a:fillRect/>
          </a:stretch>
        </p:blipFill>
        <p:spPr>
          <a:xfrm>
            <a:off x="0" y="6299200"/>
            <a:ext cx="8128000" cy="5487591"/>
          </a:xfrm>
          <a:prstGeom prst="rect">
            <a:avLst/>
          </a:prstGeom>
          <a:ln w="12700">
            <a:miter lim="400000"/>
          </a:ln>
        </p:spPr>
      </p:pic>
      <p:sp>
        <p:nvSpPr>
          <p:cNvPr id="592" name="Shape 592"/>
          <p:cNvSpPr/>
          <p:nvPr/>
        </p:nvSpPr>
        <p:spPr>
          <a:xfrm>
            <a:off x="-76200" y="6299200"/>
            <a:ext cx="8293100" cy="5486400"/>
          </a:xfrm>
          <a:prstGeom prst="rect">
            <a:avLst/>
          </a:prstGeom>
          <a:solidFill>
            <a:srgbClr val="FFFFFF">
              <a:alpha val="50000"/>
            </a:srgbClr>
          </a:solidFill>
          <a:ln w="25400">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593" name="Shape 593"/>
          <p:cNvSpPr/>
          <p:nvPr/>
        </p:nvSpPr>
        <p:spPr>
          <a:xfrm>
            <a:off x="185102" y="5675043"/>
            <a:ext cx="3705988" cy="5477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Helvetica Neue Light"/>
                <a:ea typeface="Helvetica Neue Light"/>
                <a:cs typeface="Helvetica Neue Light"/>
                <a:sym typeface="Helvetica Neue Light"/>
              </a:defRPr>
            </a:lvl1pPr>
          </a:lstStyle>
          <a:p>
            <a:pPr lvl="0">
              <a:defRPr sz="1800">
                <a:solidFill>
                  <a:srgbClr val="000000"/>
                </a:solidFill>
              </a:defRPr>
            </a:pPr>
            <a:r>
              <a:rPr sz="3000">
                <a:solidFill>
                  <a:srgbClr val="FFFFFF"/>
                </a:solidFill>
              </a:rPr>
              <a:t>Resume/Work History</a:t>
            </a:r>
          </a:p>
        </p:txBody>
      </p:sp>
      <p:sp>
        <p:nvSpPr>
          <p:cNvPr id="594" name="Shape 594"/>
          <p:cNvSpPr/>
          <p:nvPr/>
        </p:nvSpPr>
        <p:spPr>
          <a:xfrm>
            <a:off x="-4951" y="6302588"/>
            <a:ext cx="2164081"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457200" indent="-457200" algn="just" defTabSz="457200">
              <a:tabLst>
                <a:tab pos="139700" algn="l"/>
                <a:tab pos="457200" algn="l"/>
              </a:tabLst>
              <a:defRPr sz="2400" i="1">
                <a:solidFill>
                  <a:srgbClr val="212121"/>
                </a:solidFill>
                <a:latin typeface="Helvetica Neue Medium"/>
                <a:ea typeface="Helvetica Neue Medium"/>
                <a:cs typeface="Helvetica Neue Medium"/>
                <a:sym typeface="Helvetica Neue Medium"/>
              </a:defRPr>
            </a:lvl1pPr>
          </a:lstStyle>
          <a:p>
            <a:pPr lvl="0">
              <a:defRPr sz="1800" i="0">
                <a:solidFill>
                  <a:srgbClr val="000000"/>
                </a:solidFill>
              </a:defRPr>
            </a:pPr>
            <a:r>
              <a:rPr sz="2400" i="1">
                <a:solidFill>
                  <a:srgbClr val="212121"/>
                </a:solidFill>
              </a:rPr>
              <a:t>2010 - Present</a:t>
            </a:r>
          </a:p>
        </p:txBody>
      </p:sp>
      <p:sp>
        <p:nvSpPr>
          <p:cNvPr id="595" name="Shape 595"/>
          <p:cNvSpPr/>
          <p:nvPr/>
        </p:nvSpPr>
        <p:spPr>
          <a:xfrm>
            <a:off x="5872683" y="6302588"/>
            <a:ext cx="2271371"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457200" indent="-457200" algn="r" defTabSz="457200">
              <a:tabLst>
                <a:tab pos="139700" algn="l"/>
                <a:tab pos="457200" algn="l"/>
              </a:tabLst>
              <a:defRPr sz="2400">
                <a:solidFill>
                  <a:srgbClr val="212121"/>
                </a:solidFill>
                <a:latin typeface="Helvetica Neue Medium"/>
                <a:ea typeface="Helvetica Neue Medium"/>
                <a:cs typeface="Helvetica Neue Medium"/>
                <a:sym typeface="Helvetica Neue Medium"/>
              </a:defRPr>
            </a:lvl1pPr>
          </a:lstStyle>
          <a:p>
            <a:pPr lvl="0">
              <a:defRPr sz="1800">
                <a:solidFill>
                  <a:srgbClr val="000000"/>
                </a:solidFill>
              </a:defRPr>
            </a:pPr>
            <a:r>
              <a:rPr sz="2400">
                <a:solidFill>
                  <a:srgbClr val="212121"/>
                </a:solidFill>
              </a:rPr>
              <a:t>Web Developer</a:t>
            </a:r>
          </a:p>
        </p:txBody>
      </p:sp>
      <p:sp>
        <p:nvSpPr>
          <p:cNvPr id="596" name="Shape 596"/>
          <p:cNvSpPr/>
          <p:nvPr/>
        </p:nvSpPr>
        <p:spPr>
          <a:xfrm>
            <a:off x="553481" y="6840054"/>
            <a:ext cx="7564726" cy="192329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spcBef>
                <a:spcPts val="1400"/>
              </a:spcBef>
              <a:defRPr sz="2000">
                <a:solidFill>
                  <a:srgbClr val="000000"/>
                </a:solidFill>
                <a:latin typeface="Helvetica Neue"/>
                <a:ea typeface="Helvetica Neue"/>
                <a:cs typeface="Helvetica Neue"/>
                <a:sym typeface="Helvetica Neue"/>
              </a:defRPr>
            </a:lvl1pPr>
          </a:lstStyle>
          <a:p>
            <a:pPr lvl="0">
              <a:defRPr sz="1800"/>
            </a:pPr>
            <a:r>
              <a:rPr sz="2000"/>
              <a:t>Lorem ipsum dolor sit amet, consectetur adipiscing elit. Nulla consequat mollis ipsum id gravida. Praesent lacinia, nisi sed aliquam gravida, nisi leo rutrum neque, sed fermentum tellus lectus eu arcu. Suspendisse malesuada posuere vehicula. Aliquam id leo at justo consectetur varius. Aliquam tristique iaculis fringilla.</a:t>
            </a:r>
          </a:p>
        </p:txBody>
      </p:sp>
      <p:sp>
        <p:nvSpPr>
          <p:cNvPr id="597" name="Shape 597"/>
          <p:cNvSpPr/>
          <p:nvPr/>
        </p:nvSpPr>
        <p:spPr>
          <a:xfrm>
            <a:off x="-14566" y="8967411"/>
            <a:ext cx="1673353"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457200" indent="-457200" algn="just" defTabSz="457200">
              <a:tabLst>
                <a:tab pos="139700" algn="l"/>
                <a:tab pos="457200" algn="l"/>
              </a:tabLst>
              <a:defRPr sz="2400" i="1">
                <a:solidFill>
                  <a:srgbClr val="212121"/>
                </a:solidFill>
                <a:latin typeface="Helvetica Neue Medium"/>
                <a:ea typeface="Helvetica Neue Medium"/>
                <a:cs typeface="Helvetica Neue Medium"/>
                <a:sym typeface="Helvetica Neue Medium"/>
              </a:defRPr>
            </a:lvl1pPr>
          </a:lstStyle>
          <a:p>
            <a:pPr lvl="0">
              <a:defRPr sz="1800" i="0">
                <a:solidFill>
                  <a:srgbClr val="000000"/>
                </a:solidFill>
              </a:defRPr>
            </a:pPr>
            <a:r>
              <a:rPr sz="2400" i="1">
                <a:solidFill>
                  <a:srgbClr val="212121"/>
                </a:solidFill>
              </a:rPr>
              <a:t>2008 -2010</a:t>
            </a:r>
          </a:p>
        </p:txBody>
      </p:sp>
      <p:sp>
        <p:nvSpPr>
          <p:cNvPr id="598" name="Shape 598"/>
          <p:cNvSpPr/>
          <p:nvPr/>
        </p:nvSpPr>
        <p:spPr>
          <a:xfrm>
            <a:off x="4903252" y="8967411"/>
            <a:ext cx="323118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457200" indent="-457200" algn="r" defTabSz="457200">
              <a:tabLst>
                <a:tab pos="139700" algn="l"/>
                <a:tab pos="457200" algn="l"/>
              </a:tabLst>
              <a:defRPr sz="2400">
                <a:solidFill>
                  <a:srgbClr val="212121"/>
                </a:solidFill>
                <a:latin typeface="Helvetica Neue Medium"/>
                <a:ea typeface="Helvetica Neue Medium"/>
                <a:cs typeface="Helvetica Neue Medium"/>
                <a:sym typeface="Helvetica Neue Medium"/>
              </a:defRPr>
            </a:lvl1pPr>
          </a:lstStyle>
          <a:p>
            <a:pPr lvl="0">
              <a:defRPr sz="1800">
                <a:solidFill>
                  <a:srgbClr val="000000"/>
                </a:solidFill>
              </a:defRPr>
            </a:pPr>
            <a:r>
              <a:rPr sz="2400">
                <a:solidFill>
                  <a:srgbClr val="212121"/>
                </a:solidFill>
              </a:rPr>
              <a:t>Junior Web Developer</a:t>
            </a:r>
          </a:p>
        </p:txBody>
      </p:sp>
      <p:sp>
        <p:nvSpPr>
          <p:cNvPr id="599" name="Shape 599"/>
          <p:cNvSpPr/>
          <p:nvPr/>
        </p:nvSpPr>
        <p:spPr>
          <a:xfrm>
            <a:off x="451881" y="9381112"/>
            <a:ext cx="7564726" cy="19232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spcBef>
                <a:spcPts val="1400"/>
              </a:spcBef>
              <a:defRPr sz="2000">
                <a:solidFill>
                  <a:srgbClr val="000000"/>
                </a:solidFill>
                <a:latin typeface="Helvetica Neue"/>
                <a:ea typeface="Helvetica Neue"/>
                <a:cs typeface="Helvetica Neue"/>
                <a:sym typeface="Helvetica Neue"/>
              </a:defRPr>
            </a:lvl1pPr>
          </a:lstStyle>
          <a:p>
            <a:pPr lvl="0">
              <a:defRPr sz="1800"/>
            </a:pPr>
            <a:r>
              <a:rPr sz="2000"/>
              <a:t>Lorem ipsum dolor sit amet, consectetur adipiscing elit. Nulla consequat mollis ipsum id gravida. Praesent lacinia, nisi sed aliquam gravida, nisi leo rutrum neque, sed fermentum tellus lectus eu arcu. Suspendisse malesuada posuere vehicula. Aliquam id leo at justo consectetur varius. Aliquam tristique iaculis fringilla.</a:t>
            </a:r>
          </a:p>
        </p:txBody>
      </p:sp>
      <p:sp>
        <p:nvSpPr>
          <p:cNvPr id="600" name="Shape 600"/>
          <p:cNvSpPr/>
          <p:nvPr/>
        </p:nvSpPr>
        <p:spPr>
          <a:xfrm>
            <a:off x="-14566" y="11357629"/>
            <a:ext cx="175808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457200" indent="-457200" algn="just" defTabSz="457200">
              <a:tabLst>
                <a:tab pos="139700" algn="l"/>
                <a:tab pos="457200" algn="l"/>
              </a:tabLst>
              <a:defRPr sz="2400" i="1">
                <a:solidFill>
                  <a:srgbClr val="212121"/>
                </a:solidFill>
                <a:latin typeface="Helvetica Neue Medium"/>
                <a:ea typeface="Helvetica Neue Medium"/>
                <a:cs typeface="Helvetica Neue Medium"/>
                <a:sym typeface="Helvetica Neue Medium"/>
              </a:defRPr>
            </a:lvl1pPr>
          </a:lstStyle>
          <a:p>
            <a:pPr lvl="0">
              <a:defRPr sz="1800" i="0">
                <a:solidFill>
                  <a:srgbClr val="000000"/>
                </a:solidFill>
              </a:defRPr>
            </a:pPr>
            <a:r>
              <a:rPr sz="2400" i="1">
                <a:solidFill>
                  <a:srgbClr val="212121"/>
                </a:solidFill>
              </a:rPr>
              <a:t>2006 - 2008</a:t>
            </a:r>
          </a:p>
        </p:txBody>
      </p:sp>
      <p:sp>
        <p:nvSpPr>
          <p:cNvPr id="601" name="Shape 601"/>
          <p:cNvSpPr/>
          <p:nvPr/>
        </p:nvSpPr>
        <p:spPr>
          <a:xfrm>
            <a:off x="7026184" y="11357629"/>
            <a:ext cx="110825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457200" indent="-457200" algn="r" defTabSz="457200">
              <a:tabLst>
                <a:tab pos="139700" algn="l"/>
                <a:tab pos="457200" algn="l"/>
              </a:tabLst>
              <a:defRPr sz="2400">
                <a:solidFill>
                  <a:srgbClr val="212121"/>
                </a:solidFill>
                <a:latin typeface="Helvetica Neue Medium"/>
                <a:ea typeface="Helvetica Neue Medium"/>
                <a:cs typeface="Helvetica Neue Medium"/>
                <a:sym typeface="Helvetica Neue Medium"/>
              </a:defRPr>
            </a:lvl1pPr>
          </a:lstStyle>
          <a:p>
            <a:pPr lvl="0">
              <a:defRPr sz="1800">
                <a:solidFill>
                  <a:srgbClr val="000000"/>
                </a:solidFill>
              </a:defRPr>
            </a:pPr>
            <a:r>
              <a:rPr sz="2400">
                <a:solidFill>
                  <a:srgbClr val="212121"/>
                </a:solidFill>
              </a:rPr>
              <a:t>Barista</a:t>
            </a:r>
          </a:p>
        </p:txBody>
      </p:sp>
      <p:sp>
        <p:nvSpPr>
          <p:cNvPr id="602" name="Shape 602"/>
          <p:cNvSpPr/>
          <p:nvPr/>
        </p:nvSpPr>
        <p:spPr>
          <a:xfrm>
            <a:off x="-19050" y="3904603"/>
            <a:ext cx="8178801" cy="812801"/>
          </a:xfrm>
          <a:prstGeom prst="rect">
            <a:avLst/>
          </a:prstGeom>
          <a:solidFill>
            <a:srgbClr val="00C899"/>
          </a:solidFill>
          <a:ln w="25400">
            <a:miter lim="400000"/>
          </a:ln>
          <a:effectLst>
            <a:outerShdw blurRad="355600" rotWithShape="0">
              <a:srgbClr val="000000">
                <a:alpha val="75000"/>
              </a:srgbClr>
            </a:outerShdw>
          </a:effectLst>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603" name="Shape 603"/>
          <p:cNvSpPr/>
          <p:nvPr/>
        </p:nvSpPr>
        <p:spPr>
          <a:xfrm>
            <a:off x="974772" y="4018903"/>
            <a:ext cx="4595623" cy="5477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000">
                <a:latin typeface="Helvetica Neue Light"/>
                <a:ea typeface="Helvetica Neue Light"/>
                <a:cs typeface="Helvetica Neue Light"/>
                <a:sym typeface="Helvetica Neue Light"/>
              </a:defRPr>
            </a:lvl1pPr>
          </a:lstStyle>
          <a:p>
            <a:pPr lvl="0">
              <a:defRPr sz="1800">
                <a:solidFill>
                  <a:srgbClr val="000000"/>
                </a:solidFill>
              </a:defRPr>
            </a:pPr>
            <a:r>
              <a:rPr sz="3000">
                <a:solidFill>
                  <a:srgbClr val="FFFFFF"/>
                </a:solidFill>
              </a:rPr>
              <a:t>Seeking New Opportunities</a:t>
            </a:r>
          </a:p>
        </p:txBody>
      </p:sp>
      <p:sp>
        <p:nvSpPr>
          <p:cNvPr id="604" name="Shape 604"/>
          <p:cNvSpPr/>
          <p:nvPr/>
        </p:nvSpPr>
        <p:spPr>
          <a:xfrm>
            <a:off x="176400" y="3950699"/>
            <a:ext cx="685980" cy="652405"/>
          </a:xfrm>
          <a:prstGeom prst="star5">
            <a:avLst>
              <a:gd name="adj" fmla="val 19100"/>
              <a:gd name="hf" fmla="val 105146"/>
              <a:gd name="vf" fmla="val 110557"/>
            </a:avLst>
          </a:prstGeom>
          <a:solidFill>
            <a:srgbClr val="FFFFFF">
              <a:alpha val="50000"/>
            </a:srgbClr>
          </a:solidFill>
          <a:ln w="25400">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grpSp>
        <p:nvGrpSpPr>
          <p:cNvPr id="612" name="Group 612"/>
          <p:cNvGrpSpPr/>
          <p:nvPr/>
        </p:nvGrpSpPr>
        <p:grpSpPr>
          <a:xfrm>
            <a:off x="6037547" y="12547600"/>
            <a:ext cx="1270001" cy="1688181"/>
            <a:chOff x="0" y="0"/>
            <a:chExt cx="1270000" cy="1688180"/>
          </a:xfrm>
        </p:grpSpPr>
        <p:sp>
          <p:nvSpPr>
            <p:cNvPr id="605" name="Shape 605"/>
            <p:cNvSpPr/>
            <p:nvPr/>
          </p:nvSpPr>
          <p:spPr>
            <a:xfrm>
              <a:off x="0" y="0"/>
              <a:ext cx="1270000" cy="1270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C997"/>
            </a:solidFill>
            <a:ln w="25400" cap="flat">
              <a:solidFill>
                <a:srgbClr val="FFFFFF"/>
              </a:solidFill>
              <a:prstDash val="solid"/>
              <a:miter lim="400000"/>
            </a:ln>
            <a:effectLst/>
          </p:spPr>
          <p:txBody>
            <a:bodyPr wrap="square" lIns="0" tIns="0" rIns="0" bIns="0" numCol="1" anchor="ctr">
              <a:noAutofit/>
            </a:bodyPr>
            <a:lstStyle/>
            <a:p>
              <a:pPr lvl="0">
                <a:defRPr sz="3600">
                  <a:effectLst>
                    <a:outerShdw blurRad="38100" dist="12700" dir="5400000" rotWithShape="0">
                      <a:srgbClr val="000000">
                        <a:alpha val="50000"/>
                      </a:srgbClr>
                    </a:outerShdw>
                  </a:effectLst>
                </a:defRPr>
              </a:pPr>
              <a:endParaRPr/>
            </a:p>
          </p:txBody>
        </p:sp>
        <p:sp>
          <p:nvSpPr>
            <p:cNvPr id="606" name="Shape 606"/>
            <p:cNvSpPr/>
            <p:nvPr/>
          </p:nvSpPr>
          <p:spPr>
            <a:xfrm>
              <a:off x="316103" y="1289148"/>
              <a:ext cx="650495" cy="39903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000">
                  <a:latin typeface="Helvetica Neue Light"/>
                  <a:ea typeface="Helvetica Neue Light"/>
                  <a:cs typeface="Helvetica Neue Light"/>
                  <a:sym typeface="Helvetica Neue Light"/>
                </a:defRPr>
              </a:lvl1pPr>
            </a:lstStyle>
            <a:p>
              <a:pPr lvl="0">
                <a:defRPr sz="1800">
                  <a:solidFill>
                    <a:srgbClr val="000000"/>
                  </a:solidFill>
                </a:defRPr>
              </a:pPr>
              <a:r>
                <a:rPr sz="2000">
                  <a:solidFill>
                    <a:srgbClr val="FFFFFF"/>
                  </a:solidFill>
                </a:rPr>
                <a:t>Jobs</a:t>
              </a:r>
            </a:p>
          </p:txBody>
        </p:sp>
        <p:sp>
          <p:nvSpPr>
            <p:cNvPr id="607" name="Shape 607"/>
            <p:cNvSpPr/>
            <p:nvPr/>
          </p:nvSpPr>
          <p:spPr>
            <a:xfrm>
              <a:off x="384968" y="324643"/>
              <a:ext cx="512764" cy="620714"/>
            </a:xfrm>
            <a:custGeom>
              <a:avLst/>
              <a:gdLst/>
              <a:ahLst/>
              <a:cxnLst>
                <a:cxn ang="0">
                  <a:pos x="wd2" y="hd2"/>
                </a:cxn>
                <a:cxn ang="5400000">
                  <a:pos x="wd2" y="hd2"/>
                </a:cxn>
                <a:cxn ang="10800000">
                  <a:pos x="wd2" y="hd2"/>
                </a:cxn>
                <a:cxn ang="16200000">
                  <a:pos x="wd2" y="hd2"/>
                </a:cxn>
              </a:cxnLst>
              <a:rect l="0" t="0" r="r" b="b"/>
              <a:pathLst>
                <a:path w="21600" h="21600" extrusionOk="0">
                  <a:moveTo>
                    <a:pt x="18277" y="18900"/>
                  </a:moveTo>
                  <a:lnTo>
                    <a:pt x="3323" y="18900"/>
                  </a:lnTo>
                  <a:lnTo>
                    <a:pt x="3323" y="2700"/>
                  </a:lnTo>
                  <a:lnTo>
                    <a:pt x="12604" y="2700"/>
                  </a:lnTo>
                  <a:lnTo>
                    <a:pt x="13292" y="3260"/>
                  </a:lnTo>
                  <a:lnTo>
                    <a:pt x="13292" y="6750"/>
                  </a:lnTo>
                  <a:lnTo>
                    <a:pt x="17589" y="6750"/>
                  </a:lnTo>
                  <a:lnTo>
                    <a:pt x="18277" y="7310"/>
                  </a:lnTo>
                  <a:lnTo>
                    <a:pt x="18277" y="18900"/>
                  </a:lnTo>
                  <a:close/>
                  <a:moveTo>
                    <a:pt x="13980" y="0"/>
                  </a:moveTo>
                  <a:lnTo>
                    <a:pt x="0" y="0"/>
                  </a:lnTo>
                  <a:lnTo>
                    <a:pt x="0" y="21600"/>
                  </a:lnTo>
                  <a:lnTo>
                    <a:pt x="21600" y="21600"/>
                  </a:lnTo>
                  <a:lnTo>
                    <a:pt x="21600" y="6191"/>
                  </a:lnTo>
                  <a:lnTo>
                    <a:pt x="13980" y="0"/>
                  </a:lnTo>
                  <a:close/>
                </a:path>
              </a:pathLst>
            </a:custGeom>
            <a:solidFill>
              <a:srgbClr val="FFFFFF"/>
            </a:solidFill>
            <a:ln w="25400" cap="flat">
              <a:noFill/>
              <a:miter lim="400000"/>
            </a:ln>
            <a:effectLst/>
          </p:spPr>
          <p:txBody>
            <a:bodyPr wrap="square" lIns="0" tIns="0" rIns="0" bIns="0" numCol="1" anchor="ctr">
              <a:noAutofit/>
            </a:bodyPr>
            <a:lstStyle/>
            <a:p>
              <a:pPr lvl="0"/>
              <a:endParaRPr/>
            </a:p>
          </p:txBody>
        </p:sp>
        <p:sp>
          <p:nvSpPr>
            <p:cNvPr id="608" name="Shape 608"/>
            <p:cNvSpPr/>
            <p:nvPr/>
          </p:nvSpPr>
          <p:spPr>
            <a:xfrm>
              <a:off x="494506" y="597693"/>
              <a:ext cx="285751" cy="39689"/>
            </a:xfrm>
            <a:prstGeom prst="rect">
              <a:avLst/>
            </a:prstGeom>
            <a:solidFill>
              <a:srgbClr val="FFFFFF"/>
            </a:solidFill>
            <a:ln w="25400" cap="flat">
              <a:noFill/>
              <a:miter lim="400000"/>
            </a:ln>
            <a:effectLst/>
          </p:spPr>
          <p:txBody>
            <a:bodyPr wrap="square" lIns="0" tIns="0" rIns="0" bIns="0" numCol="1" anchor="ctr">
              <a:noAutofit/>
            </a:bodyPr>
            <a:lstStyle/>
            <a:p>
              <a:pPr lvl="0"/>
              <a:endParaRPr/>
            </a:p>
          </p:txBody>
        </p:sp>
        <p:sp>
          <p:nvSpPr>
            <p:cNvPr id="609" name="Shape 609"/>
            <p:cNvSpPr/>
            <p:nvPr/>
          </p:nvSpPr>
          <p:spPr>
            <a:xfrm>
              <a:off x="494506" y="662781"/>
              <a:ext cx="285751" cy="39688"/>
            </a:xfrm>
            <a:prstGeom prst="rect">
              <a:avLst/>
            </a:prstGeom>
            <a:solidFill>
              <a:srgbClr val="FFFFFF"/>
            </a:solidFill>
            <a:ln w="25400" cap="flat">
              <a:noFill/>
              <a:miter lim="400000"/>
            </a:ln>
            <a:effectLst/>
          </p:spPr>
          <p:txBody>
            <a:bodyPr wrap="square" lIns="0" tIns="0" rIns="0" bIns="0" numCol="1" anchor="ctr">
              <a:noAutofit/>
            </a:bodyPr>
            <a:lstStyle/>
            <a:p>
              <a:pPr lvl="0"/>
              <a:endParaRPr/>
            </a:p>
          </p:txBody>
        </p:sp>
        <p:sp>
          <p:nvSpPr>
            <p:cNvPr id="610" name="Shape 610"/>
            <p:cNvSpPr/>
            <p:nvPr/>
          </p:nvSpPr>
          <p:spPr>
            <a:xfrm>
              <a:off x="494506" y="727868"/>
              <a:ext cx="285751" cy="39689"/>
            </a:xfrm>
            <a:prstGeom prst="rect">
              <a:avLst/>
            </a:prstGeom>
            <a:solidFill>
              <a:srgbClr val="FFFFFF"/>
            </a:solidFill>
            <a:ln w="25400" cap="flat">
              <a:noFill/>
              <a:miter lim="400000"/>
            </a:ln>
            <a:effectLst/>
          </p:spPr>
          <p:txBody>
            <a:bodyPr wrap="square" lIns="0" tIns="0" rIns="0" bIns="0" numCol="1" anchor="ctr">
              <a:noAutofit/>
            </a:bodyPr>
            <a:lstStyle/>
            <a:p>
              <a:pPr lvl="0"/>
              <a:endParaRPr/>
            </a:p>
          </p:txBody>
        </p:sp>
        <p:sp>
          <p:nvSpPr>
            <p:cNvPr id="611" name="Shape 611"/>
            <p:cNvSpPr/>
            <p:nvPr/>
          </p:nvSpPr>
          <p:spPr>
            <a:xfrm>
              <a:off x="494506" y="792956"/>
              <a:ext cx="285751" cy="39688"/>
            </a:xfrm>
            <a:prstGeom prst="rect">
              <a:avLst/>
            </a:prstGeom>
            <a:solidFill>
              <a:srgbClr val="FFFFFF"/>
            </a:solidFill>
            <a:ln w="25400" cap="flat">
              <a:noFill/>
              <a:miter lim="400000"/>
            </a:ln>
            <a:effectLst/>
          </p:spPr>
          <p:txBody>
            <a:bodyPr wrap="square" lIns="0" tIns="0" rIns="0" bIns="0" numCol="1" anchor="ctr">
              <a:noAutofit/>
            </a:bodyPr>
            <a:lstStyle/>
            <a:p>
              <a:pPr lvl="0"/>
              <a:endParaRPr/>
            </a:p>
          </p:txBody>
        </p:sp>
      </p:grpSp>
    </p:spTree>
  </p:cSld>
  <p:clrMapOvr>
    <a:masterClrMapping/>
  </p:clrMapOvr>
  <p:transition xmlns:p14="http://schemas.microsoft.com/office/powerpoint/2010/mai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 name="background.png"/>
          <p:cNvPicPr/>
          <p:nvPr/>
        </p:nvPicPr>
        <p:blipFill>
          <a:blip r:embed="rId2">
            <a:extLst/>
          </a:blip>
          <a:stretch>
            <a:fillRect/>
          </a:stretch>
        </p:blipFill>
        <p:spPr>
          <a:xfrm>
            <a:off x="0" y="0"/>
            <a:ext cx="8128000" cy="14427200"/>
          </a:xfrm>
          <a:prstGeom prst="rect">
            <a:avLst/>
          </a:prstGeom>
          <a:ln w="12700">
            <a:miter lim="400000"/>
          </a:ln>
          <a:effectLst>
            <a:outerShdw blurRad="12700" dist="12700" dir="5400000" rotWithShape="0">
              <a:srgbClr val="000000"/>
            </a:outerShdw>
          </a:effectLst>
        </p:spPr>
      </p:pic>
      <p:pic>
        <p:nvPicPr>
          <p:cNvPr id="615" name="backgroundblur.png"/>
          <p:cNvPicPr/>
          <p:nvPr/>
        </p:nvPicPr>
        <p:blipFill>
          <a:blip r:embed="rId3">
            <a:extLst/>
          </a:blip>
          <a:stretch>
            <a:fillRect/>
          </a:stretch>
        </p:blipFill>
        <p:spPr>
          <a:xfrm>
            <a:off x="0" y="0"/>
            <a:ext cx="8128000" cy="14427200"/>
          </a:xfrm>
          <a:prstGeom prst="rect">
            <a:avLst/>
          </a:prstGeom>
          <a:ln w="12700">
            <a:miter lim="400000"/>
          </a:ln>
        </p:spPr>
      </p:pic>
      <p:pic>
        <p:nvPicPr>
          <p:cNvPr id="616" name="backgroundblur.png"/>
          <p:cNvPicPr/>
          <p:nvPr/>
        </p:nvPicPr>
        <p:blipFill>
          <a:blip r:embed="rId3">
            <a:extLst/>
          </a:blip>
          <a:srcRect t="6602" b="72975"/>
          <a:stretch>
            <a:fillRect/>
          </a:stretch>
        </p:blipFill>
        <p:spPr>
          <a:xfrm>
            <a:off x="0" y="952500"/>
            <a:ext cx="8128000" cy="2946400"/>
          </a:xfrm>
          <a:prstGeom prst="rect">
            <a:avLst/>
          </a:prstGeom>
          <a:ln w="12700">
            <a:miter lim="400000"/>
          </a:ln>
        </p:spPr>
      </p:pic>
      <p:sp>
        <p:nvSpPr>
          <p:cNvPr id="617" name="Shape 617"/>
          <p:cNvSpPr/>
          <p:nvPr/>
        </p:nvSpPr>
        <p:spPr>
          <a:xfrm>
            <a:off x="-25400" y="-25400"/>
            <a:ext cx="8178800" cy="1022350"/>
          </a:xfrm>
          <a:prstGeom prst="rect">
            <a:avLst/>
          </a:prstGeom>
          <a:solidFill>
            <a:srgbClr val="E9503F"/>
          </a:solidFill>
          <a:ln w="25400">
            <a:miter lim="400000"/>
          </a:ln>
          <a:effectLst>
            <a:outerShdw blurRad="355600" rotWithShape="0">
              <a:srgbClr val="000000">
                <a:alpha val="75000"/>
              </a:srgbClr>
            </a:outerShdw>
          </a:effectLst>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618" name="Shape 618"/>
          <p:cNvSpPr/>
          <p:nvPr/>
        </p:nvSpPr>
        <p:spPr>
          <a:xfrm>
            <a:off x="218661" y="2551973"/>
            <a:ext cx="683766" cy="6837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4"/>
          </a:blipFill>
          <a:ln w="25400">
            <a:solidFill>
              <a:srgbClr val="FFFFFF"/>
            </a:solidFill>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619" name="Shape 619"/>
          <p:cNvSpPr/>
          <p:nvPr/>
        </p:nvSpPr>
        <p:spPr>
          <a:xfrm>
            <a:off x="302746" y="281997"/>
            <a:ext cx="222741" cy="43111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63500">
            <a:solidFill>
              <a:srgbClr val="FFFFFF"/>
            </a:solidFill>
            <a:miter lim="400000"/>
          </a:ln>
        </p:spPr>
        <p:txBody>
          <a:bodyPr lIns="0" tIns="0" rIns="0" bIns="0" anchor="ctr"/>
          <a:lstStyle/>
          <a:p>
            <a:pPr lvl="0">
              <a:defRPr>
                <a:latin typeface="Helvetica Neue"/>
                <a:ea typeface="Helvetica Neue"/>
                <a:cs typeface="Helvetica Neue"/>
                <a:sym typeface="Helvetica Neue"/>
              </a:defRPr>
            </a:pPr>
            <a:endParaRPr/>
          </a:p>
        </p:txBody>
      </p:sp>
      <p:sp>
        <p:nvSpPr>
          <p:cNvPr id="620" name="Shape 620"/>
          <p:cNvSpPr/>
          <p:nvPr/>
        </p:nvSpPr>
        <p:spPr>
          <a:xfrm>
            <a:off x="971946" y="2616200"/>
            <a:ext cx="6859986" cy="1270000"/>
          </a:xfrm>
          <a:custGeom>
            <a:avLst/>
            <a:gdLst/>
            <a:ahLst/>
            <a:cxnLst>
              <a:cxn ang="0">
                <a:pos x="wd2" y="hd2"/>
              </a:cxn>
              <a:cxn ang="5400000">
                <a:pos x="wd2" y="hd2"/>
              </a:cxn>
              <a:cxn ang="10800000">
                <a:pos x="wd2" y="hd2"/>
              </a:cxn>
              <a:cxn ang="16200000">
                <a:pos x="wd2" y="hd2"/>
              </a:cxn>
            </a:cxnLst>
            <a:rect l="0" t="0" r="r" b="b"/>
            <a:pathLst>
              <a:path w="21600" h="21600" extrusionOk="0">
                <a:moveTo>
                  <a:pt x="878" y="0"/>
                </a:moveTo>
                <a:cubicBezTo>
                  <a:pt x="768" y="0"/>
                  <a:pt x="679" y="484"/>
                  <a:pt x="679" y="1080"/>
                </a:cubicBezTo>
                <a:lnTo>
                  <a:pt x="679" y="1863"/>
                </a:lnTo>
                <a:lnTo>
                  <a:pt x="0" y="4023"/>
                </a:lnTo>
                <a:lnTo>
                  <a:pt x="679" y="6183"/>
                </a:lnTo>
                <a:lnTo>
                  <a:pt x="679" y="20520"/>
                </a:lnTo>
                <a:cubicBezTo>
                  <a:pt x="679" y="21116"/>
                  <a:pt x="768" y="21600"/>
                  <a:pt x="878" y="21600"/>
                </a:cubicBezTo>
                <a:lnTo>
                  <a:pt x="21400" y="21600"/>
                </a:lnTo>
                <a:cubicBezTo>
                  <a:pt x="21510" y="21600"/>
                  <a:pt x="21600" y="21116"/>
                  <a:pt x="21600" y="20520"/>
                </a:cubicBezTo>
                <a:lnTo>
                  <a:pt x="21600" y="1080"/>
                </a:lnTo>
                <a:cubicBezTo>
                  <a:pt x="21600" y="484"/>
                  <a:pt x="21510" y="0"/>
                  <a:pt x="21400" y="0"/>
                </a:cubicBezTo>
                <a:lnTo>
                  <a:pt x="878" y="0"/>
                </a:lnTo>
                <a:close/>
              </a:path>
            </a:pathLst>
          </a:custGeom>
          <a:solidFill>
            <a:srgbClr val="00C997"/>
          </a:solidFill>
          <a:ln w="25400">
            <a:miter lim="400000"/>
          </a:ln>
          <a:extLst>
            <a:ext uri="{C572A759-6A51-4108-AA02-DFA0A04FC94B}">
              <ma14:wrappingTextBoxFlag xmlns:ma14="http://schemas.microsoft.com/office/mac/drawingml/2011/main" val="1"/>
            </a:ext>
          </a:extLst>
        </p:spPr>
        <p:txBody>
          <a:bodyPr lIns="0" tIns="0" rIns="0" bIns="0"/>
          <a:lstStyle/>
          <a:p>
            <a:pPr lvl="1" algn="l">
              <a:defRPr sz="1800">
                <a:solidFill>
                  <a:srgbClr val="000000"/>
                </a:solidFill>
              </a:defRPr>
            </a:pPr>
            <a:r>
              <a:rPr sz="2400">
                <a:solidFill>
                  <a:srgbClr val="FFFFFF"/>
                </a:solidFill>
                <a:latin typeface="Helvetica Neue"/>
                <a:ea typeface="Helvetica Neue"/>
                <a:cs typeface="Helvetica Neue"/>
                <a:sym typeface="Helvetica Neue"/>
              </a:rPr>
              <a:t>Hi Duncan,</a:t>
            </a:r>
          </a:p>
          <a:p>
            <a:pPr lvl="1" algn="l">
              <a:defRPr sz="1800">
                <a:solidFill>
                  <a:srgbClr val="000000"/>
                </a:solidFill>
              </a:defRPr>
            </a:pPr>
            <a:r>
              <a:rPr sz="2400">
                <a:solidFill>
                  <a:srgbClr val="FFFFFF"/>
                </a:solidFill>
                <a:latin typeface="Helvetica Neue"/>
                <a:ea typeface="Helvetica Neue"/>
                <a:cs typeface="Helvetica Neue"/>
                <a:sym typeface="Helvetica Neue"/>
              </a:rPr>
              <a:t>I saw you had an opening for a Senior Web Developer, I would like to know more.</a:t>
            </a:r>
          </a:p>
        </p:txBody>
      </p:sp>
      <p:grpSp>
        <p:nvGrpSpPr>
          <p:cNvPr id="624" name="Group 624"/>
          <p:cNvGrpSpPr/>
          <p:nvPr/>
        </p:nvGrpSpPr>
        <p:grpSpPr>
          <a:xfrm>
            <a:off x="2028523" y="131192"/>
            <a:ext cx="4070954" cy="709166"/>
            <a:chOff x="0" y="0"/>
            <a:chExt cx="4070952" cy="709164"/>
          </a:xfrm>
        </p:grpSpPr>
        <p:sp>
          <p:nvSpPr>
            <p:cNvPr id="621" name="Shape 621"/>
            <p:cNvSpPr/>
            <p:nvPr/>
          </p:nvSpPr>
          <p:spPr>
            <a:xfrm>
              <a:off x="626204" y="-1"/>
              <a:ext cx="3444749" cy="7091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defRPr sz="4000">
                  <a:latin typeface="Helvetica Neue Thin"/>
                  <a:ea typeface="Helvetica Neue Thin"/>
                  <a:cs typeface="Helvetica Neue Thin"/>
                  <a:sym typeface="Helvetica Neue Thin"/>
                </a:defRPr>
              </a:lvl1pPr>
            </a:lstStyle>
            <a:p>
              <a:pPr lvl="0">
                <a:defRPr sz="1800">
                  <a:solidFill>
                    <a:srgbClr val="000000"/>
                  </a:solidFill>
                </a:defRPr>
              </a:pPr>
              <a:r>
                <a:rPr sz="4000">
                  <a:solidFill>
                    <a:srgbClr val="FFFFFF"/>
                  </a:solidFill>
                </a:rPr>
                <a:t>Duncan Stanley</a:t>
              </a:r>
            </a:p>
          </p:txBody>
        </p:sp>
        <p:sp>
          <p:nvSpPr>
            <p:cNvPr id="622" name="Shape 622"/>
            <p:cNvSpPr/>
            <p:nvPr/>
          </p:nvSpPr>
          <p:spPr>
            <a:xfrm flipH="1">
              <a:off x="0" y="274108"/>
              <a:ext cx="438150" cy="415437"/>
            </a:xfrm>
            <a:custGeom>
              <a:avLst/>
              <a:gdLst/>
              <a:ahLst/>
              <a:cxnLst>
                <a:cxn ang="0">
                  <a:pos x="wd2" y="hd2"/>
                </a:cxn>
                <a:cxn ang="5400000">
                  <a:pos x="wd2" y="hd2"/>
                </a:cxn>
                <a:cxn ang="10800000">
                  <a:pos x="wd2" y="hd2"/>
                </a:cxn>
                <a:cxn ang="16200000">
                  <a:pos x="wd2" y="hd2"/>
                </a:cxn>
              </a:cxnLst>
              <a:rect l="0" t="0" r="r" b="b"/>
              <a:pathLst>
                <a:path w="21600" h="21600" extrusionOk="0">
                  <a:moveTo>
                    <a:pt x="17907" y="0"/>
                  </a:moveTo>
                  <a:lnTo>
                    <a:pt x="16060" y="0"/>
                  </a:lnTo>
                  <a:lnTo>
                    <a:pt x="16060" y="1964"/>
                  </a:lnTo>
                  <a:cubicBezTo>
                    <a:pt x="16060" y="4992"/>
                    <a:pt x="13368" y="7855"/>
                    <a:pt x="10521" y="7855"/>
                  </a:cubicBezTo>
                  <a:lnTo>
                    <a:pt x="2611" y="7855"/>
                  </a:lnTo>
                  <a:lnTo>
                    <a:pt x="0" y="11782"/>
                  </a:lnTo>
                  <a:cubicBezTo>
                    <a:pt x="0" y="13745"/>
                    <a:pt x="1288" y="15709"/>
                    <a:pt x="3134" y="15709"/>
                  </a:cubicBezTo>
                  <a:lnTo>
                    <a:pt x="12367" y="15709"/>
                  </a:lnTo>
                  <a:lnTo>
                    <a:pt x="14555" y="21600"/>
                  </a:lnTo>
                  <a:lnTo>
                    <a:pt x="17907" y="15709"/>
                  </a:lnTo>
                  <a:cubicBezTo>
                    <a:pt x="19753" y="15709"/>
                    <a:pt x="21600" y="13745"/>
                    <a:pt x="21600" y="11782"/>
                  </a:cubicBezTo>
                  <a:lnTo>
                    <a:pt x="21600" y="3927"/>
                  </a:lnTo>
                  <a:cubicBezTo>
                    <a:pt x="21600" y="1964"/>
                    <a:pt x="19753" y="0"/>
                    <a:pt x="17907" y="0"/>
                  </a:cubicBezTo>
                  <a:close/>
                </a:path>
              </a:pathLst>
            </a:custGeom>
            <a:solidFill>
              <a:srgbClr val="FFFFFF"/>
            </a:solidFill>
            <a:ln w="25400" cap="flat">
              <a:noFill/>
              <a:miter lim="400000"/>
            </a:ln>
            <a:effectLst/>
          </p:spPr>
          <p:txBody>
            <a:bodyPr wrap="square" lIns="0" tIns="0" rIns="0" bIns="0" numCol="1" anchor="ctr">
              <a:noAutofit/>
            </a:bodyPr>
            <a:lstStyle/>
            <a:p>
              <a:pPr lvl="0"/>
              <a:endParaRPr/>
            </a:p>
          </p:txBody>
        </p:sp>
        <p:sp>
          <p:nvSpPr>
            <p:cNvPr id="623" name="Shape 623"/>
            <p:cNvSpPr/>
            <p:nvPr/>
          </p:nvSpPr>
          <p:spPr>
            <a:xfrm flipH="1">
              <a:off x="138112" y="89469"/>
              <a:ext cx="449263" cy="413846"/>
            </a:xfrm>
            <a:custGeom>
              <a:avLst/>
              <a:gdLst/>
              <a:ahLst/>
              <a:cxnLst>
                <a:cxn ang="0">
                  <a:pos x="wd2" y="hd2"/>
                </a:cxn>
                <a:cxn ang="5400000">
                  <a:pos x="wd2" y="hd2"/>
                </a:cxn>
                <a:cxn ang="10800000">
                  <a:pos x="wd2" y="hd2"/>
                </a:cxn>
                <a:cxn ang="16200000">
                  <a:pos x="wd2" y="hd2"/>
                </a:cxn>
              </a:cxnLst>
              <a:rect l="0" t="0" r="r" b="b"/>
              <a:pathLst>
                <a:path w="21600" h="21600" extrusionOk="0">
                  <a:moveTo>
                    <a:pt x="18000" y="0"/>
                  </a:moveTo>
                  <a:lnTo>
                    <a:pt x="3600" y="0"/>
                  </a:lnTo>
                  <a:cubicBezTo>
                    <a:pt x="1800" y="0"/>
                    <a:pt x="0" y="1964"/>
                    <a:pt x="0" y="3927"/>
                  </a:cubicBezTo>
                  <a:lnTo>
                    <a:pt x="0" y="11782"/>
                  </a:lnTo>
                  <a:cubicBezTo>
                    <a:pt x="0" y="13745"/>
                    <a:pt x="1800" y="15709"/>
                    <a:pt x="3600" y="15709"/>
                  </a:cubicBezTo>
                  <a:cubicBezTo>
                    <a:pt x="3931" y="15709"/>
                    <a:pt x="2772" y="15709"/>
                    <a:pt x="3600" y="15709"/>
                  </a:cubicBezTo>
                  <a:lnTo>
                    <a:pt x="5234" y="21600"/>
                  </a:lnTo>
                  <a:lnTo>
                    <a:pt x="9000" y="15709"/>
                  </a:lnTo>
                  <a:lnTo>
                    <a:pt x="18000" y="15709"/>
                  </a:lnTo>
                  <a:cubicBezTo>
                    <a:pt x="19800" y="15709"/>
                    <a:pt x="21600" y="13745"/>
                    <a:pt x="21600" y="11782"/>
                  </a:cubicBezTo>
                  <a:lnTo>
                    <a:pt x="21600" y="3927"/>
                  </a:lnTo>
                  <a:cubicBezTo>
                    <a:pt x="21600" y="1964"/>
                    <a:pt x="19800" y="0"/>
                    <a:pt x="18000" y="0"/>
                  </a:cubicBezTo>
                  <a:close/>
                </a:path>
              </a:pathLst>
            </a:custGeom>
            <a:solidFill>
              <a:srgbClr val="FFFFFF"/>
            </a:solidFill>
            <a:ln w="25400" cap="flat">
              <a:noFill/>
              <a:miter lim="400000"/>
            </a:ln>
            <a:effectLst/>
          </p:spPr>
          <p:txBody>
            <a:bodyPr wrap="square" lIns="0" tIns="0" rIns="0" bIns="0" numCol="1" anchor="ctr">
              <a:noAutofit/>
            </a:bodyPr>
            <a:lstStyle/>
            <a:p>
              <a:pPr lvl="0"/>
              <a:endParaRPr/>
            </a:p>
          </p:txBody>
        </p:sp>
      </p:grpSp>
      <p:sp>
        <p:nvSpPr>
          <p:cNvPr id="625" name="Shape 625"/>
          <p:cNvSpPr/>
          <p:nvPr/>
        </p:nvSpPr>
        <p:spPr>
          <a:xfrm>
            <a:off x="-423714" y="12986097"/>
            <a:ext cx="8722321" cy="1960266"/>
          </a:xfrm>
          <a:prstGeom prst="rect">
            <a:avLst/>
          </a:prstGeom>
          <a:solidFill/>
          <a:ln w="12700">
            <a:miter lim="400000"/>
          </a:ln>
        </p:spPr>
        <p:txBody>
          <a:bodyPr lIns="38100" tIns="38100" rIns="38100" bIns="38100" anchor="ctr"/>
          <a:lstStyle/>
          <a:p>
            <a:pPr lvl="0">
              <a:defRPr sz="3600">
                <a:effectLst>
                  <a:outerShdw blurRad="38100" dist="12700" dir="5400000" rotWithShape="0">
                    <a:srgbClr val="000000">
                      <a:alpha val="50000"/>
                    </a:srgbClr>
                  </a:outerShdw>
                </a:effectLst>
              </a:defRPr>
            </a:pPr>
            <a:endParaRPr/>
          </a:p>
        </p:txBody>
      </p:sp>
      <p:sp>
        <p:nvSpPr>
          <p:cNvPr id="626" name="Shape 626"/>
          <p:cNvSpPr/>
          <p:nvPr/>
        </p:nvSpPr>
        <p:spPr>
          <a:xfrm>
            <a:off x="1197520" y="13346112"/>
            <a:ext cx="5479853" cy="750194"/>
          </a:xfrm>
          <a:prstGeom prst="roundRect">
            <a:avLst>
              <a:gd name="adj" fmla="val 25393"/>
            </a:avLst>
          </a:prstGeom>
          <a:solidFill>
            <a:srgbClr val="424242"/>
          </a:solidFill>
          <a:ln w="25400">
            <a:miter lim="400000"/>
          </a:ln>
          <a:extLst>
            <a:ext uri="{C572A759-6A51-4108-AA02-DFA0A04FC94B}">
              <ma14:wrappingTextBoxFlag xmlns:ma14="http://schemas.microsoft.com/office/mac/drawingml/2011/main" val="1"/>
            </a:ext>
          </a:extLst>
        </p:spPr>
        <p:txBody>
          <a:bodyPr lIns="38100" tIns="38100" rIns="38100" bIns="38100" anchor="ctr"/>
          <a:lstStyle>
            <a:lvl1pPr algn="l">
              <a:defRPr sz="2400" i="1">
                <a:solidFill>
                  <a:srgbClr val="A9A9A9"/>
                </a:solidFill>
                <a:latin typeface="Helvetica Neue Light"/>
                <a:ea typeface="Helvetica Neue Light"/>
                <a:cs typeface="Helvetica Neue Light"/>
                <a:sym typeface="Helvetica Neue Light"/>
              </a:defRPr>
            </a:lvl1pPr>
          </a:lstStyle>
          <a:p>
            <a:pPr lvl="0">
              <a:defRPr sz="1800" i="0">
                <a:solidFill>
                  <a:srgbClr val="000000"/>
                </a:solidFill>
              </a:defRPr>
            </a:pPr>
            <a:r>
              <a:rPr sz="2400" i="1">
                <a:solidFill>
                  <a:srgbClr val="A9A9A9"/>
                </a:solidFill>
              </a:rPr>
              <a:t>  Type Message Here</a:t>
            </a:r>
          </a:p>
        </p:txBody>
      </p:sp>
      <p:grpSp>
        <p:nvGrpSpPr>
          <p:cNvPr id="632" name="Group 632"/>
          <p:cNvGrpSpPr/>
          <p:nvPr/>
        </p:nvGrpSpPr>
        <p:grpSpPr>
          <a:xfrm>
            <a:off x="6894574" y="13233400"/>
            <a:ext cx="975619" cy="975618"/>
            <a:chOff x="0" y="0"/>
            <a:chExt cx="975617" cy="975617"/>
          </a:xfrm>
        </p:grpSpPr>
        <p:sp>
          <p:nvSpPr>
            <p:cNvPr id="627" name="Shape 627"/>
            <p:cNvSpPr/>
            <p:nvPr/>
          </p:nvSpPr>
          <p:spPr>
            <a:xfrm>
              <a:off x="0" y="0"/>
              <a:ext cx="975618" cy="97561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C997"/>
            </a:solidFill>
            <a:ln w="25400" cap="flat">
              <a:solidFill>
                <a:srgbClr val="FFFFFF"/>
              </a:solidFill>
              <a:prstDash val="solid"/>
              <a:miter lim="400000"/>
            </a:ln>
            <a:effectLst/>
          </p:spPr>
          <p:txBody>
            <a:bodyPr wrap="square" lIns="0" tIns="0" rIns="0" bIns="0" numCol="1" anchor="ctr">
              <a:noAutofit/>
            </a:bodyPr>
            <a:lstStyle/>
            <a:p>
              <a:pPr lvl="0">
                <a:defRPr sz="3600">
                  <a:effectLst>
                    <a:outerShdw blurRad="38100" dist="12700" dir="5400000" rotWithShape="0">
                      <a:srgbClr val="000000">
                        <a:alpha val="50000"/>
                      </a:srgbClr>
                    </a:outerShdw>
                  </a:effectLst>
                </a:defRPr>
              </a:pPr>
              <a:endParaRPr/>
            </a:p>
          </p:txBody>
        </p:sp>
        <p:sp>
          <p:nvSpPr>
            <p:cNvPr id="628" name="Shape 628"/>
            <p:cNvSpPr/>
            <p:nvPr/>
          </p:nvSpPr>
          <p:spPr>
            <a:xfrm>
              <a:off x="202058" y="281433"/>
              <a:ext cx="554039" cy="560389"/>
            </a:xfrm>
            <a:custGeom>
              <a:avLst/>
              <a:gdLst/>
              <a:ahLst/>
              <a:cxnLst>
                <a:cxn ang="0">
                  <a:pos x="wd2" y="hd2"/>
                </a:cxn>
                <a:cxn ang="5400000">
                  <a:pos x="wd2" y="hd2"/>
                </a:cxn>
                <a:cxn ang="10800000">
                  <a:pos x="wd2" y="hd2"/>
                </a:cxn>
                <a:cxn ang="16200000">
                  <a:pos x="wd2" y="hd2"/>
                </a:cxn>
              </a:cxnLst>
              <a:rect l="0" t="0" r="r" b="b"/>
              <a:pathLst>
                <a:path w="21600" h="21600" extrusionOk="0">
                  <a:moveTo>
                    <a:pt x="8100" y="2700"/>
                  </a:moveTo>
                  <a:cubicBezTo>
                    <a:pt x="5122" y="2700"/>
                    <a:pt x="2700" y="5122"/>
                    <a:pt x="2700" y="8100"/>
                  </a:cubicBezTo>
                  <a:cubicBezTo>
                    <a:pt x="2700" y="11078"/>
                    <a:pt x="5122" y="13500"/>
                    <a:pt x="8100" y="13500"/>
                  </a:cubicBezTo>
                  <a:lnTo>
                    <a:pt x="9450" y="13500"/>
                  </a:lnTo>
                  <a:lnTo>
                    <a:pt x="9450" y="16200"/>
                  </a:lnTo>
                  <a:lnTo>
                    <a:pt x="13049" y="13500"/>
                  </a:lnTo>
                  <a:lnTo>
                    <a:pt x="13500" y="13500"/>
                  </a:lnTo>
                  <a:cubicBezTo>
                    <a:pt x="16478" y="13500"/>
                    <a:pt x="18900" y="11078"/>
                    <a:pt x="18900" y="8100"/>
                  </a:cubicBezTo>
                  <a:cubicBezTo>
                    <a:pt x="18900" y="5122"/>
                    <a:pt x="16478" y="2700"/>
                    <a:pt x="13500" y="2700"/>
                  </a:cubicBezTo>
                  <a:lnTo>
                    <a:pt x="8100" y="2700"/>
                  </a:lnTo>
                  <a:close/>
                  <a:moveTo>
                    <a:pt x="6750" y="21600"/>
                  </a:moveTo>
                  <a:lnTo>
                    <a:pt x="6750" y="16088"/>
                  </a:lnTo>
                  <a:cubicBezTo>
                    <a:pt x="2924" y="15443"/>
                    <a:pt x="0" y="12107"/>
                    <a:pt x="0" y="8100"/>
                  </a:cubicBezTo>
                  <a:cubicBezTo>
                    <a:pt x="0" y="3633"/>
                    <a:pt x="3632" y="0"/>
                    <a:pt x="8100" y="0"/>
                  </a:cubicBezTo>
                  <a:lnTo>
                    <a:pt x="13500" y="0"/>
                  </a:lnTo>
                  <a:cubicBezTo>
                    <a:pt x="17967" y="0"/>
                    <a:pt x="21600" y="3633"/>
                    <a:pt x="21600" y="8100"/>
                  </a:cubicBezTo>
                  <a:cubicBezTo>
                    <a:pt x="21600" y="12409"/>
                    <a:pt x="18217" y="15944"/>
                    <a:pt x="13968" y="16187"/>
                  </a:cubicBezTo>
                  <a:lnTo>
                    <a:pt x="6750" y="21600"/>
                  </a:lnTo>
                  <a:close/>
                </a:path>
              </a:pathLst>
            </a:custGeom>
            <a:solidFill>
              <a:srgbClr val="FFFFFF"/>
            </a:solidFill>
            <a:ln w="25400" cap="flat">
              <a:noFill/>
              <a:miter lim="400000"/>
            </a:ln>
            <a:effectLst/>
          </p:spPr>
          <p:txBody>
            <a:bodyPr wrap="square" lIns="0" tIns="0" rIns="0" bIns="0" numCol="1" anchor="ctr">
              <a:noAutofit/>
            </a:bodyPr>
            <a:lstStyle/>
            <a:p>
              <a:pPr lvl="0"/>
              <a:endParaRPr/>
            </a:p>
          </p:txBody>
        </p:sp>
        <p:sp>
          <p:nvSpPr>
            <p:cNvPr id="629" name="Shape 629"/>
            <p:cNvSpPr/>
            <p:nvPr/>
          </p:nvSpPr>
          <p:spPr>
            <a:xfrm>
              <a:off x="313183" y="440183"/>
              <a:ext cx="95251" cy="952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cap="flat">
              <a:noFill/>
              <a:miter lim="400000"/>
            </a:ln>
            <a:effectLst/>
          </p:spPr>
          <p:txBody>
            <a:bodyPr wrap="square" lIns="0" tIns="0" rIns="0" bIns="0" numCol="1" anchor="ctr">
              <a:noAutofit/>
            </a:bodyPr>
            <a:lstStyle/>
            <a:p>
              <a:pPr lvl="0"/>
              <a:endParaRPr/>
            </a:p>
          </p:txBody>
        </p:sp>
        <p:sp>
          <p:nvSpPr>
            <p:cNvPr id="630" name="Shape 630"/>
            <p:cNvSpPr/>
            <p:nvPr/>
          </p:nvSpPr>
          <p:spPr>
            <a:xfrm>
              <a:off x="440183" y="440183"/>
              <a:ext cx="95251" cy="952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cap="flat">
              <a:noFill/>
              <a:miter lim="400000"/>
            </a:ln>
            <a:effectLst/>
          </p:spPr>
          <p:txBody>
            <a:bodyPr wrap="square" lIns="0" tIns="0" rIns="0" bIns="0" numCol="1" anchor="ctr">
              <a:noAutofit/>
            </a:bodyPr>
            <a:lstStyle/>
            <a:p>
              <a:pPr lvl="0"/>
              <a:endParaRPr/>
            </a:p>
          </p:txBody>
        </p:sp>
        <p:sp>
          <p:nvSpPr>
            <p:cNvPr id="631" name="Shape 631"/>
            <p:cNvSpPr/>
            <p:nvPr/>
          </p:nvSpPr>
          <p:spPr>
            <a:xfrm>
              <a:off x="567183" y="440183"/>
              <a:ext cx="95251" cy="952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25400" cap="flat">
              <a:noFill/>
              <a:miter lim="400000"/>
            </a:ln>
            <a:effectLst/>
          </p:spPr>
          <p:txBody>
            <a:bodyPr wrap="square" lIns="0" tIns="0" rIns="0" bIns="0" numCol="1" anchor="ctr">
              <a:noAutofit/>
            </a:bodyPr>
            <a:lstStyle/>
            <a:p>
              <a:pPr lvl="0"/>
              <a:endParaRPr/>
            </a:p>
          </p:txBody>
        </p:sp>
      </p:grpSp>
      <p:sp>
        <p:nvSpPr>
          <p:cNvPr id="633" name="Shape 633"/>
          <p:cNvSpPr/>
          <p:nvPr/>
        </p:nvSpPr>
        <p:spPr>
          <a:xfrm>
            <a:off x="397825" y="13419583"/>
            <a:ext cx="325438" cy="603251"/>
          </a:xfrm>
          <a:custGeom>
            <a:avLst/>
            <a:gdLst/>
            <a:ahLst/>
            <a:cxnLst>
              <a:cxn ang="0">
                <a:pos x="wd2" y="hd2"/>
              </a:cxn>
              <a:cxn ang="5400000">
                <a:pos x="wd2" y="hd2"/>
              </a:cxn>
              <a:cxn ang="10800000">
                <a:pos x="wd2" y="hd2"/>
              </a:cxn>
              <a:cxn ang="16200000">
                <a:pos x="wd2" y="hd2"/>
              </a:cxn>
            </a:cxnLst>
            <a:rect l="0" t="0" r="r" b="b"/>
            <a:pathLst>
              <a:path w="21600" h="21600" extrusionOk="0">
                <a:moveTo>
                  <a:pt x="21600" y="15785"/>
                </a:moveTo>
                <a:cubicBezTo>
                  <a:pt x="21600" y="17796"/>
                  <a:pt x="19343" y="21600"/>
                  <a:pt x="10800" y="21600"/>
                </a:cubicBezTo>
                <a:cubicBezTo>
                  <a:pt x="2262" y="21600"/>
                  <a:pt x="0" y="17795"/>
                  <a:pt x="0" y="15785"/>
                </a:cubicBezTo>
                <a:lnTo>
                  <a:pt x="0" y="4154"/>
                </a:lnTo>
                <a:cubicBezTo>
                  <a:pt x="0" y="4049"/>
                  <a:pt x="28" y="3100"/>
                  <a:pt x="937" y="2121"/>
                </a:cubicBezTo>
                <a:cubicBezTo>
                  <a:pt x="2205" y="753"/>
                  <a:pt x="4613" y="0"/>
                  <a:pt x="7714" y="0"/>
                </a:cubicBezTo>
                <a:cubicBezTo>
                  <a:pt x="10819" y="0"/>
                  <a:pt x="13228" y="753"/>
                  <a:pt x="14495" y="2120"/>
                </a:cubicBezTo>
                <a:cubicBezTo>
                  <a:pt x="15402" y="3098"/>
                  <a:pt x="15429" y="4047"/>
                  <a:pt x="15429" y="4153"/>
                </a:cubicBezTo>
                <a:lnTo>
                  <a:pt x="15429" y="4153"/>
                </a:lnTo>
                <a:lnTo>
                  <a:pt x="15429" y="14953"/>
                </a:lnTo>
                <a:cubicBezTo>
                  <a:pt x="15429" y="15956"/>
                  <a:pt x="14199" y="17445"/>
                  <a:pt x="10800" y="17445"/>
                </a:cubicBezTo>
                <a:cubicBezTo>
                  <a:pt x="7407" y="17445"/>
                  <a:pt x="6171" y="15956"/>
                  <a:pt x="6171" y="14953"/>
                </a:cubicBezTo>
                <a:lnTo>
                  <a:pt x="6171" y="5563"/>
                </a:lnTo>
                <a:cubicBezTo>
                  <a:pt x="6171" y="5104"/>
                  <a:pt x="6864" y="4732"/>
                  <a:pt x="7714" y="4732"/>
                </a:cubicBezTo>
                <a:cubicBezTo>
                  <a:pt x="8567" y="4732"/>
                  <a:pt x="9257" y="5104"/>
                  <a:pt x="9257" y="5563"/>
                </a:cubicBezTo>
                <a:lnTo>
                  <a:pt x="9257" y="14953"/>
                </a:lnTo>
                <a:cubicBezTo>
                  <a:pt x="9276" y="15326"/>
                  <a:pt x="9558" y="15784"/>
                  <a:pt x="10800" y="15784"/>
                </a:cubicBezTo>
                <a:cubicBezTo>
                  <a:pt x="12047" y="15784"/>
                  <a:pt x="12327" y="15327"/>
                  <a:pt x="12343" y="14944"/>
                </a:cubicBezTo>
                <a:lnTo>
                  <a:pt x="12343" y="4154"/>
                </a:lnTo>
                <a:cubicBezTo>
                  <a:pt x="12337" y="3742"/>
                  <a:pt x="12071" y="1662"/>
                  <a:pt x="7714" y="1662"/>
                </a:cubicBezTo>
                <a:cubicBezTo>
                  <a:pt x="5761" y="1662"/>
                  <a:pt x="4448" y="2055"/>
                  <a:pt x="3695" y="2864"/>
                </a:cubicBezTo>
                <a:cubicBezTo>
                  <a:pt x="3112" y="3492"/>
                  <a:pt x="3086" y="4148"/>
                  <a:pt x="3086" y="4154"/>
                </a:cubicBezTo>
                <a:lnTo>
                  <a:pt x="3086" y="15785"/>
                </a:lnTo>
                <a:cubicBezTo>
                  <a:pt x="3092" y="16207"/>
                  <a:pt x="3360" y="19938"/>
                  <a:pt x="10800" y="19938"/>
                </a:cubicBezTo>
                <a:cubicBezTo>
                  <a:pt x="18429" y="19938"/>
                  <a:pt x="18514" y="15954"/>
                  <a:pt x="18514" y="15785"/>
                </a:cubicBezTo>
                <a:lnTo>
                  <a:pt x="18514" y="5237"/>
                </a:lnTo>
                <a:cubicBezTo>
                  <a:pt x="18514" y="4778"/>
                  <a:pt x="19207" y="4406"/>
                  <a:pt x="20057" y="4406"/>
                </a:cubicBezTo>
                <a:cubicBezTo>
                  <a:pt x="20909" y="4406"/>
                  <a:pt x="21600" y="4778"/>
                  <a:pt x="21600" y="5237"/>
                </a:cubicBezTo>
                <a:lnTo>
                  <a:pt x="21600" y="15785"/>
                </a:lnTo>
                <a:close/>
              </a:path>
            </a:pathLst>
          </a:custGeom>
          <a:solidFill>
            <a:srgbClr val="00C997"/>
          </a:solidFill>
          <a:ln w="25400">
            <a:miter lim="400000"/>
          </a:ln>
        </p:spPr>
        <p:txBody>
          <a:bodyPr lIns="38100" tIns="38100" rIns="38100" bIns="38100" anchor="ctr"/>
          <a:lstStyle/>
          <a:p>
            <a:pPr lvl="0">
              <a:defRPr sz="3600">
                <a:effectLst>
                  <a:outerShdw blurRad="38100" dist="12700" dir="5400000" rotWithShape="0">
                    <a:srgbClr val="000000">
                      <a:alpha val="50000"/>
                    </a:srgbClr>
                  </a:outerShdw>
                </a:effectLst>
              </a:defRPr>
            </a:pPr>
            <a:endParaRPr/>
          </a:p>
        </p:txBody>
      </p:sp>
      <p:sp>
        <p:nvSpPr>
          <p:cNvPr id="634" name="Shape 634"/>
          <p:cNvSpPr/>
          <p:nvPr/>
        </p:nvSpPr>
        <p:spPr>
          <a:xfrm>
            <a:off x="7317961" y="4128537"/>
            <a:ext cx="683766" cy="68376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5"/>
          </a:blipFill>
          <a:ln w="25400">
            <a:solidFill>
              <a:srgbClr val="FFFFFF"/>
            </a:solidFill>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635" name="Shape 635"/>
          <p:cNvSpPr/>
          <p:nvPr/>
        </p:nvSpPr>
        <p:spPr>
          <a:xfrm>
            <a:off x="375394" y="6011292"/>
            <a:ext cx="6448475" cy="1397993"/>
          </a:xfrm>
          <a:prstGeom prst="roundRect">
            <a:avLst>
              <a:gd name="adj" fmla="val 2214"/>
            </a:avLst>
          </a:prstGeom>
          <a:solidFill>
            <a:srgbClr val="D6D6D6"/>
          </a:solidFill>
          <a:ln w="25400">
            <a:miter lim="400000"/>
          </a:ln>
          <a:extLst>
            <a:ext uri="{C572A759-6A51-4108-AA02-DFA0A04FC94B}">
              <ma14:wrappingTextBoxFlag xmlns:ma14="http://schemas.microsoft.com/office/mac/drawingml/2011/main" val="1"/>
            </a:ext>
          </a:extLst>
        </p:spPr>
        <p:txBody>
          <a:bodyPr lIns="38100" tIns="38100" rIns="38100" bIns="38100"/>
          <a:lstStyle/>
          <a:p>
            <a:pPr lvl="1" algn="l">
              <a:defRPr sz="1800">
                <a:solidFill>
                  <a:srgbClr val="000000"/>
                </a:solidFill>
              </a:defRPr>
            </a:pPr>
            <a:r>
              <a:rPr sz="3000" i="1">
                <a:solidFill>
                  <a:srgbClr val="009193"/>
                </a:solidFill>
                <a:latin typeface="Helvetica Neue Light"/>
                <a:ea typeface="Helvetica Neue Light"/>
                <a:cs typeface="Helvetica Neue Light"/>
                <a:sym typeface="Helvetica Neue Light"/>
              </a:rPr>
              <a:t>Web Development Manager</a:t>
            </a:r>
          </a:p>
          <a:p>
            <a:pPr lvl="1" algn="l">
              <a:lnSpc>
                <a:spcPct val="80000"/>
              </a:lnSpc>
              <a:defRPr sz="1800">
                <a:solidFill>
                  <a:srgbClr val="000000"/>
                </a:solidFill>
              </a:defRPr>
            </a:pPr>
            <a:r>
              <a:rPr sz="2400">
                <a:solidFill>
                  <a:srgbClr val="212121"/>
                </a:solidFill>
                <a:latin typeface="Helvetica Neue Light"/>
                <a:ea typeface="Helvetica Neue Light"/>
                <a:cs typeface="Helvetica Neue Light"/>
                <a:sym typeface="Helvetica Neue Light"/>
              </a:rPr>
              <a:t>Web Co is seeking a self motivated Web Dev Manager who is ready to take on the world! </a:t>
            </a:r>
          </a:p>
        </p:txBody>
      </p:sp>
      <p:sp>
        <p:nvSpPr>
          <p:cNvPr id="636" name="Shape 636"/>
          <p:cNvSpPr/>
          <p:nvPr/>
        </p:nvSpPr>
        <p:spPr>
          <a:xfrm>
            <a:off x="267692" y="4115837"/>
            <a:ext cx="6932216" cy="1992313"/>
          </a:xfrm>
          <a:custGeom>
            <a:avLst/>
            <a:gdLst/>
            <a:ahLst/>
            <a:cxnLst>
              <a:cxn ang="0">
                <a:pos x="wd2" y="hd2"/>
              </a:cxn>
              <a:cxn ang="5400000">
                <a:pos x="wd2" y="hd2"/>
              </a:cxn>
              <a:cxn ang="10800000">
                <a:pos x="wd2" y="hd2"/>
              </a:cxn>
              <a:cxn ang="16200000">
                <a:pos x="wd2" y="hd2"/>
              </a:cxn>
            </a:cxnLst>
            <a:rect l="0" t="0" r="r" b="b"/>
            <a:pathLst>
              <a:path w="21600" h="21600" extrusionOk="0">
                <a:moveTo>
                  <a:pt x="198" y="0"/>
                </a:moveTo>
                <a:cubicBezTo>
                  <a:pt x="89" y="0"/>
                  <a:pt x="0" y="308"/>
                  <a:pt x="0" y="688"/>
                </a:cubicBezTo>
                <a:lnTo>
                  <a:pt x="0" y="20912"/>
                </a:lnTo>
                <a:cubicBezTo>
                  <a:pt x="0" y="21292"/>
                  <a:pt x="89" y="21600"/>
                  <a:pt x="198" y="21600"/>
                </a:cubicBezTo>
                <a:lnTo>
                  <a:pt x="20506" y="21600"/>
                </a:lnTo>
                <a:cubicBezTo>
                  <a:pt x="20615" y="21600"/>
                  <a:pt x="20703" y="21292"/>
                  <a:pt x="20703" y="20912"/>
                </a:cubicBezTo>
                <a:lnTo>
                  <a:pt x="20703" y="4940"/>
                </a:lnTo>
                <a:lnTo>
                  <a:pt x="21600" y="3563"/>
                </a:lnTo>
                <a:lnTo>
                  <a:pt x="20703" y="2186"/>
                </a:lnTo>
                <a:lnTo>
                  <a:pt x="20703" y="688"/>
                </a:lnTo>
                <a:cubicBezTo>
                  <a:pt x="20703" y="308"/>
                  <a:pt x="20615" y="0"/>
                  <a:pt x="20506" y="0"/>
                </a:cubicBezTo>
                <a:lnTo>
                  <a:pt x="198" y="0"/>
                </a:lnTo>
                <a:close/>
              </a:path>
            </a:pathLst>
          </a:custGeom>
          <a:solidFill>
            <a:srgbClr val="0095FF"/>
          </a:solidFill>
          <a:ln w="25400">
            <a:miter lim="400000"/>
          </a:ln>
          <a:extLst>
            <a:ext uri="{C572A759-6A51-4108-AA02-DFA0A04FC94B}">
              <ma14:wrappingTextBoxFlag xmlns:ma14="http://schemas.microsoft.com/office/mac/drawingml/2011/main" val="1"/>
            </a:ext>
          </a:extLst>
        </p:spPr>
        <p:txBody>
          <a:bodyPr lIns="0" tIns="0" rIns="0" bIns="0"/>
          <a:lstStyle/>
          <a:p>
            <a:pPr lvl="1" algn="l">
              <a:defRPr sz="1800">
                <a:solidFill>
                  <a:srgbClr val="000000"/>
                </a:solidFill>
              </a:defRPr>
            </a:pPr>
            <a:r>
              <a:rPr sz="2400">
                <a:solidFill>
                  <a:srgbClr val="FFFFFF"/>
                </a:solidFill>
                <a:latin typeface="Helvetica Neue"/>
                <a:ea typeface="Helvetica Neue"/>
                <a:cs typeface="Helvetica Neue"/>
                <a:sym typeface="Helvetica Neue"/>
              </a:rPr>
              <a:t>Hey Johnny,</a:t>
            </a:r>
          </a:p>
          <a:p>
            <a:pPr lvl="1" algn="l">
              <a:defRPr sz="1800">
                <a:solidFill>
                  <a:srgbClr val="000000"/>
                </a:solidFill>
              </a:defRPr>
            </a:pPr>
            <a:r>
              <a:rPr sz="2400">
                <a:solidFill>
                  <a:srgbClr val="FFFFFF"/>
                </a:solidFill>
                <a:latin typeface="Helvetica Neue"/>
                <a:ea typeface="Helvetica Neue"/>
                <a:cs typeface="Helvetica Neue"/>
                <a:sym typeface="Helvetica Neue"/>
              </a:rPr>
              <a:t>Yes we have two positions open actually.</a:t>
            </a:r>
          </a:p>
          <a:p>
            <a:pPr lvl="1" algn="l">
              <a:defRPr sz="1800">
                <a:solidFill>
                  <a:srgbClr val="000000"/>
                </a:solidFill>
              </a:defRPr>
            </a:pPr>
            <a:r>
              <a:rPr sz="2400">
                <a:solidFill>
                  <a:srgbClr val="FFFFFF"/>
                </a:solidFill>
                <a:latin typeface="Helvetica Neue"/>
                <a:ea typeface="Helvetica Neue"/>
                <a:cs typeface="Helvetica Neue"/>
                <a:sym typeface="Helvetica Neue"/>
              </a:rPr>
              <a:t>The first is for a Junior Web Dev, and the other is for a Web Dev manager.  I think you would be a good fit.  Here is the posting</a:t>
            </a:r>
          </a:p>
        </p:txBody>
      </p:sp>
      <p:grpSp>
        <p:nvGrpSpPr>
          <p:cNvPr id="669" name="Group 669"/>
          <p:cNvGrpSpPr/>
          <p:nvPr/>
        </p:nvGrpSpPr>
        <p:grpSpPr>
          <a:xfrm>
            <a:off x="399673" y="7351547"/>
            <a:ext cx="5686165" cy="191195"/>
            <a:chOff x="0" y="0"/>
            <a:chExt cx="5686164" cy="191194"/>
          </a:xfrm>
        </p:grpSpPr>
        <p:sp>
          <p:nvSpPr>
            <p:cNvPr id="637" name="Shape 637"/>
            <p:cNvSpPr/>
            <p:nvPr/>
          </p:nvSpPr>
          <p:spPr>
            <a:xfrm>
              <a:off x="0" y="-1"/>
              <a:ext cx="272790" cy="1911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21600" y="0"/>
                  </a:lnTo>
                  <a:lnTo>
                    <a:pt x="0" y="0"/>
                  </a:lnTo>
                  <a:close/>
                </a:path>
              </a:pathLst>
            </a:custGeom>
            <a:solidFill>
              <a:srgbClr val="D6D6D6"/>
            </a:solidFill>
            <a:ln w="25400" cap="flat">
              <a:noFill/>
              <a:miter lim="400000"/>
            </a:ln>
            <a:effectLst/>
          </p:spPr>
          <p:txBody>
            <a:bodyPr wrap="square" lIns="0" tIns="0" rIns="0" bIns="0" numCol="1" anchor="ctr">
              <a:noAutofit/>
            </a:bodyPr>
            <a:lstStyle/>
            <a:p>
              <a:pPr lvl="0">
                <a:defRPr sz="3600">
                  <a:effectLst>
                    <a:outerShdw blurRad="38100" dist="12700" dir="5400000" rotWithShape="0">
                      <a:srgbClr val="000000">
                        <a:alpha val="50000"/>
                      </a:srgbClr>
                    </a:outerShdw>
                  </a:effectLst>
                </a:defRPr>
              </a:pPr>
              <a:endParaRPr/>
            </a:p>
          </p:txBody>
        </p:sp>
        <p:sp>
          <p:nvSpPr>
            <p:cNvPr id="638" name="Shape 638"/>
            <p:cNvSpPr/>
            <p:nvPr/>
          </p:nvSpPr>
          <p:spPr>
            <a:xfrm>
              <a:off x="174624" y="-1"/>
              <a:ext cx="272791" cy="1911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21600" y="0"/>
                  </a:lnTo>
                  <a:lnTo>
                    <a:pt x="0" y="0"/>
                  </a:lnTo>
                  <a:close/>
                </a:path>
              </a:pathLst>
            </a:custGeom>
            <a:solidFill>
              <a:srgbClr val="D6D6D6"/>
            </a:solidFill>
            <a:ln w="25400" cap="flat">
              <a:noFill/>
              <a:miter lim="400000"/>
            </a:ln>
            <a:effectLst/>
          </p:spPr>
          <p:txBody>
            <a:bodyPr wrap="square" lIns="0" tIns="0" rIns="0" bIns="0" numCol="1" anchor="ctr">
              <a:noAutofit/>
            </a:bodyPr>
            <a:lstStyle/>
            <a:p>
              <a:pPr lvl="0">
                <a:defRPr sz="3600">
                  <a:effectLst>
                    <a:outerShdw blurRad="38100" dist="12700" dir="5400000" rotWithShape="0">
                      <a:srgbClr val="000000">
                        <a:alpha val="50000"/>
                      </a:srgbClr>
                    </a:outerShdw>
                  </a:effectLst>
                </a:defRPr>
              </a:pPr>
              <a:endParaRPr/>
            </a:p>
          </p:txBody>
        </p:sp>
        <p:sp>
          <p:nvSpPr>
            <p:cNvPr id="639" name="Shape 639"/>
            <p:cNvSpPr/>
            <p:nvPr/>
          </p:nvSpPr>
          <p:spPr>
            <a:xfrm>
              <a:off x="349249" y="-1"/>
              <a:ext cx="272791" cy="1911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21600" y="0"/>
                  </a:lnTo>
                  <a:lnTo>
                    <a:pt x="0" y="0"/>
                  </a:lnTo>
                  <a:close/>
                </a:path>
              </a:pathLst>
            </a:custGeom>
            <a:solidFill>
              <a:srgbClr val="D6D6D6"/>
            </a:solidFill>
            <a:ln w="25400" cap="flat">
              <a:noFill/>
              <a:miter lim="400000"/>
            </a:ln>
            <a:effectLst/>
          </p:spPr>
          <p:txBody>
            <a:bodyPr wrap="square" lIns="0" tIns="0" rIns="0" bIns="0" numCol="1" anchor="ctr">
              <a:noAutofit/>
            </a:bodyPr>
            <a:lstStyle/>
            <a:p>
              <a:pPr lvl="0">
                <a:defRPr sz="3600">
                  <a:effectLst>
                    <a:outerShdw blurRad="38100" dist="12700" dir="5400000" rotWithShape="0">
                      <a:srgbClr val="000000">
                        <a:alpha val="50000"/>
                      </a:srgbClr>
                    </a:outerShdw>
                  </a:effectLst>
                </a:defRPr>
              </a:pPr>
              <a:endParaRPr/>
            </a:p>
          </p:txBody>
        </p:sp>
        <p:sp>
          <p:nvSpPr>
            <p:cNvPr id="640" name="Shape 640"/>
            <p:cNvSpPr/>
            <p:nvPr/>
          </p:nvSpPr>
          <p:spPr>
            <a:xfrm>
              <a:off x="523875" y="-1"/>
              <a:ext cx="272790" cy="1911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21600" y="0"/>
                  </a:lnTo>
                  <a:lnTo>
                    <a:pt x="0" y="0"/>
                  </a:lnTo>
                  <a:close/>
                </a:path>
              </a:pathLst>
            </a:custGeom>
            <a:solidFill>
              <a:srgbClr val="D6D6D6"/>
            </a:solidFill>
            <a:ln w="25400" cap="flat">
              <a:noFill/>
              <a:miter lim="400000"/>
            </a:ln>
            <a:effectLst/>
          </p:spPr>
          <p:txBody>
            <a:bodyPr wrap="square" lIns="0" tIns="0" rIns="0" bIns="0" numCol="1" anchor="ctr">
              <a:noAutofit/>
            </a:bodyPr>
            <a:lstStyle/>
            <a:p>
              <a:pPr lvl="0">
                <a:defRPr sz="3600">
                  <a:effectLst>
                    <a:outerShdw blurRad="38100" dist="12700" dir="5400000" rotWithShape="0">
                      <a:srgbClr val="000000">
                        <a:alpha val="50000"/>
                      </a:srgbClr>
                    </a:outerShdw>
                  </a:effectLst>
                </a:defRPr>
              </a:pPr>
              <a:endParaRPr/>
            </a:p>
          </p:txBody>
        </p:sp>
        <p:sp>
          <p:nvSpPr>
            <p:cNvPr id="641" name="Shape 641"/>
            <p:cNvSpPr/>
            <p:nvPr/>
          </p:nvSpPr>
          <p:spPr>
            <a:xfrm>
              <a:off x="698499" y="-1"/>
              <a:ext cx="272791" cy="1911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21600" y="0"/>
                  </a:lnTo>
                  <a:lnTo>
                    <a:pt x="0" y="0"/>
                  </a:lnTo>
                  <a:close/>
                </a:path>
              </a:pathLst>
            </a:custGeom>
            <a:solidFill>
              <a:srgbClr val="D6D6D6"/>
            </a:solidFill>
            <a:ln w="25400" cap="flat">
              <a:noFill/>
              <a:miter lim="400000"/>
            </a:ln>
            <a:effectLst/>
          </p:spPr>
          <p:txBody>
            <a:bodyPr wrap="square" lIns="0" tIns="0" rIns="0" bIns="0" numCol="1" anchor="ctr">
              <a:noAutofit/>
            </a:bodyPr>
            <a:lstStyle/>
            <a:p>
              <a:pPr lvl="0">
                <a:defRPr sz="3600">
                  <a:effectLst>
                    <a:outerShdw blurRad="38100" dist="12700" dir="5400000" rotWithShape="0">
                      <a:srgbClr val="000000">
                        <a:alpha val="50000"/>
                      </a:srgbClr>
                    </a:outerShdw>
                  </a:effectLst>
                </a:defRPr>
              </a:pPr>
              <a:endParaRPr/>
            </a:p>
          </p:txBody>
        </p:sp>
        <p:sp>
          <p:nvSpPr>
            <p:cNvPr id="642" name="Shape 642"/>
            <p:cNvSpPr/>
            <p:nvPr/>
          </p:nvSpPr>
          <p:spPr>
            <a:xfrm>
              <a:off x="873125" y="-1"/>
              <a:ext cx="272790" cy="1911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21600" y="0"/>
                  </a:lnTo>
                  <a:lnTo>
                    <a:pt x="0" y="0"/>
                  </a:lnTo>
                  <a:close/>
                </a:path>
              </a:pathLst>
            </a:custGeom>
            <a:solidFill>
              <a:srgbClr val="D6D6D6"/>
            </a:solidFill>
            <a:ln w="25400" cap="flat">
              <a:noFill/>
              <a:miter lim="400000"/>
            </a:ln>
            <a:effectLst/>
          </p:spPr>
          <p:txBody>
            <a:bodyPr wrap="square" lIns="0" tIns="0" rIns="0" bIns="0" numCol="1" anchor="ctr">
              <a:noAutofit/>
            </a:bodyPr>
            <a:lstStyle/>
            <a:p>
              <a:pPr lvl="0">
                <a:defRPr sz="3600">
                  <a:effectLst>
                    <a:outerShdw blurRad="38100" dist="12700" dir="5400000" rotWithShape="0">
                      <a:srgbClr val="000000">
                        <a:alpha val="50000"/>
                      </a:srgbClr>
                    </a:outerShdw>
                  </a:effectLst>
                </a:defRPr>
              </a:pPr>
              <a:endParaRPr/>
            </a:p>
          </p:txBody>
        </p:sp>
        <p:sp>
          <p:nvSpPr>
            <p:cNvPr id="643" name="Shape 643"/>
            <p:cNvSpPr/>
            <p:nvPr/>
          </p:nvSpPr>
          <p:spPr>
            <a:xfrm>
              <a:off x="1047749" y="-1"/>
              <a:ext cx="272791" cy="1911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21600" y="0"/>
                  </a:lnTo>
                  <a:lnTo>
                    <a:pt x="0" y="0"/>
                  </a:lnTo>
                  <a:close/>
                </a:path>
              </a:pathLst>
            </a:custGeom>
            <a:solidFill>
              <a:srgbClr val="D6D6D6"/>
            </a:solidFill>
            <a:ln w="25400" cap="flat">
              <a:noFill/>
              <a:miter lim="400000"/>
            </a:ln>
            <a:effectLst/>
          </p:spPr>
          <p:txBody>
            <a:bodyPr wrap="square" lIns="0" tIns="0" rIns="0" bIns="0" numCol="1" anchor="ctr">
              <a:noAutofit/>
            </a:bodyPr>
            <a:lstStyle/>
            <a:p>
              <a:pPr lvl="0">
                <a:defRPr sz="3600">
                  <a:effectLst>
                    <a:outerShdw blurRad="38100" dist="12700" dir="5400000" rotWithShape="0">
                      <a:srgbClr val="000000">
                        <a:alpha val="50000"/>
                      </a:srgbClr>
                    </a:outerShdw>
                  </a:effectLst>
                </a:defRPr>
              </a:pPr>
              <a:endParaRPr/>
            </a:p>
          </p:txBody>
        </p:sp>
        <p:sp>
          <p:nvSpPr>
            <p:cNvPr id="644" name="Shape 644"/>
            <p:cNvSpPr/>
            <p:nvPr/>
          </p:nvSpPr>
          <p:spPr>
            <a:xfrm>
              <a:off x="1222374" y="-1"/>
              <a:ext cx="272791" cy="1911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21600" y="0"/>
                  </a:lnTo>
                  <a:lnTo>
                    <a:pt x="0" y="0"/>
                  </a:lnTo>
                  <a:close/>
                </a:path>
              </a:pathLst>
            </a:custGeom>
            <a:solidFill>
              <a:srgbClr val="D6D6D6"/>
            </a:solidFill>
            <a:ln w="25400" cap="flat">
              <a:noFill/>
              <a:miter lim="400000"/>
            </a:ln>
            <a:effectLst/>
          </p:spPr>
          <p:txBody>
            <a:bodyPr wrap="square" lIns="0" tIns="0" rIns="0" bIns="0" numCol="1" anchor="ctr">
              <a:noAutofit/>
            </a:bodyPr>
            <a:lstStyle/>
            <a:p>
              <a:pPr lvl="0">
                <a:defRPr sz="3600">
                  <a:effectLst>
                    <a:outerShdw blurRad="38100" dist="12700" dir="5400000" rotWithShape="0">
                      <a:srgbClr val="000000">
                        <a:alpha val="50000"/>
                      </a:srgbClr>
                    </a:outerShdw>
                  </a:effectLst>
                </a:defRPr>
              </a:pPr>
              <a:endParaRPr/>
            </a:p>
          </p:txBody>
        </p:sp>
        <p:sp>
          <p:nvSpPr>
            <p:cNvPr id="645" name="Shape 645"/>
            <p:cNvSpPr/>
            <p:nvPr/>
          </p:nvSpPr>
          <p:spPr>
            <a:xfrm>
              <a:off x="1396999" y="-1"/>
              <a:ext cx="272791" cy="1911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21600" y="0"/>
                  </a:lnTo>
                  <a:lnTo>
                    <a:pt x="0" y="0"/>
                  </a:lnTo>
                  <a:close/>
                </a:path>
              </a:pathLst>
            </a:custGeom>
            <a:solidFill>
              <a:srgbClr val="D6D6D6"/>
            </a:solidFill>
            <a:ln w="25400" cap="flat">
              <a:noFill/>
              <a:miter lim="400000"/>
            </a:ln>
            <a:effectLst/>
          </p:spPr>
          <p:txBody>
            <a:bodyPr wrap="square" lIns="0" tIns="0" rIns="0" bIns="0" numCol="1" anchor="ctr">
              <a:noAutofit/>
            </a:bodyPr>
            <a:lstStyle/>
            <a:p>
              <a:pPr lvl="0">
                <a:defRPr sz="3600">
                  <a:effectLst>
                    <a:outerShdw blurRad="38100" dist="12700" dir="5400000" rotWithShape="0">
                      <a:srgbClr val="000000">
                        <a:alpha val="50000"/>
                      </a:srgbClr>
                    </a:outerShdw>
                  </a:effectLst>
                </a:defRPr>
              </a:pPr>
              <a:endParaRPr/>
            </a:p>
          </p:txBody>
        </p:sp>
        <p:sp>
          <p:nvSpPr>
            <p:cNvPr id="646" name="Shape 646"/>
            <p:cNvSpPr/>
            <p:nvPr/>
          </p:nvSpPr>
          <p:spPr>
            <a:xfrm>
              <a:off x="1571624" y="-1"/>
              <a:ext cx="272791" cy="1911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21600" y="0"/>
                  </a:lnTo>
                  <a:lnTo>
                    <a:pt x="0" y="0"/>
                  </a:lnTo>
                  <a:close/>
                </a:path>
              </a:pathLst>
            </a:custGeom>
            <a:solidFill>
              <a:srgbClr val="D6D6D6"/>
            </a:solidFill>
            <a:ln w="25400" cap="flat">
              <a:noFill/>
              <a:miter lim="400000"/>
            </a:ln>
            <a:effectLst/>
          </p:spPr>
          <p:txBody>
            <a:bodyPr wrap="square" lIns="0" tIns="0" rIns="0" bIns="0" numCol="1" anchor="ctr">
              <a:noAutofit/>
            </a:bodyPr>
            <a:lstStyle/>
            <a:p>
              <a:pPr lvl="0">
                <a:defRPr sz="3600">
                  <a:effectLst>
                    <a:outerShdw blurRad="38100" dist="12700" dir="5400000" rotWithShape="0">
                      <a:srgbClr val="000000">
                        <a:alpha val="50000"/>
                      </a:srgbClr>
                    </a:outerShdw>
                  </a:effectLst>
                </a:defRPr>
              </a:pPr>
              <a:endParaRPr/>
            </a:p>
          </p:txBody>
        </p:sp>
        <p:sp>
          <p:nvSpPr>
            <p:cNvPr id="647" name="Shape 647"/>
            <p:cNvSpPr/>
            <p:nvPr/>
          </p:nvSpPr>
          <p:spPr>
            <a:xfrm>
              <a:off x="1746249" y="-1"/>
              <a:ext cx="272791" cy="1911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21600" y="0"/>
                  </a:lnTo>
                  <a:lnTo>
                    <a:pt x="0" y="0"/>
                  </a:lnTo>
                  <a:close/>
                </a:path>
              </a:pathLst>
            </a:custGeom>
            <a:solidFill>
              <a:srgbClr val="D6D6D6"/>
            </a:solidFill>
            <a:ln w="25400" cap="flat">
              <a:noFill/>
              <a:miter lim="400000"/>
            </a:ln>
            <a:effectLst/>
          </p:spPr>
          <p:txBody>
            <a:bodyPr wrap="square" lIns="0" tIns="0" rIns="0" bIns="0" numCol="1" anchor="ctr">
              <a:noAutofit/>
            </a:bodyPr>
            <a:lstStyle/>
            <a:p>
              <a:pPr lvl="0">
                <a:defRPr sz="3600">
                  <a:effectLst>
                    <a:outerShdw blurRad="38100" dist="12700" dir="5400000" rotWithShape="0">
                      <a:srgbClr val="000000">
                        <a:alpha val="50000"/>
                      </a:srgbClr>
                    </a:outerShdw>
                  </a:effectLst>
                </a:defRPr>
              </a:pPr>
              <a:endParaRPr/>
            </a:p>
          </p:txBody>
        </p:sp>
        <p:sp>
          <p:nvSpPr>
            <p:cNvPr id="648" name="Shape 648"/>
            <p:cNvSpPr/>
            <p:nvPr/>
          </p:nvSpPr>
          <p:spPr>
            <a:xfrm>
              <a:off x="1920874" y="-1"/>
              <a:ext cx="272791" cy="1911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21600" y="0"/>
                  </a:lnTo>
                  <a:lnTo>
                    <a:pt x="0" y="0"/>
                  </a:lnTo>
                  <a:close/>
                </a:path>
              </a:pathLst>
            </a:custGeom>
            <a:solidFill>
              <a:srgbClr val="D6D6D6"/>
            </a:solidFill>
            <a:ln w="25400" cap="flat">
              <a:noFill/>
              <a:miter lim="400000"/>
            </a:ln>
            <a:effectLst/>
          </p:spPr>
          <p:txBody>
            <a:bodyPr wrap="square" lIns="0" tIns="0" rIns="0" bIns="0" numCol="1" anchor="ctr">
              <a:noAutofit/>
            </a:bodyPr>
            <a:lstStyle/>
            <a:p>
              <a:pPr lvl="0">
                <a:defRPr sz="3600">
                  <a:effectLst>
                    <a:outerShdw blurRad="38100" dist="12700" dir="5400000" rotWithShape="0">
                      <a:srgbClr val="000000">
                        <a:alpha val="50000"/>
                      </a:srgbClr>
                    </a:outerShdw>
                  </a:effectLst>
                </a:defRPr>
              </a:pPr>
              <a:endParaRPr/>
            </a:p>
          </p:txBody>
        </p:sp>
        <p:sp>
          <p:nvSpPr>
            <p:cNvPr id="649" name="Shape 649"/>
            <p:cNvSpPr/>
            <p:nvPr/>
          </p:nvSpPr>
          <p:spPr>
            <a:xfrm>
              <a:off x="2095499" y="-1"/>
              <a:ext cx="272791" cy="1911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21600" y="0"/>
                  </a:lnTo>
                  <a:lnTo>
                    <a:pt x="0" y="0"/>
                  </a:lnTo>
                  <a:close/>
                </a:path>
              </a:pathLst>
            </a:custGeom>
            <a:solidFill>
              <a:srgbClr val="D6D6D6"/>
            </a:solidFill>
            <a:ln w="25400" cap="flat">
              <a:noFill/>
              <a:miter lim="400000"/>
            </a:ln>
            <a:effectLst/>
          </p:spPr>
          <p:txBody>
            <a:bodyPr wrap="square" lIns="0" tIns="0" rIns="0" bIns="0" numCol="1" anchor="ctr">
              <a:noAutofit/>
            </a:bodyPr>
            <a:lstStyle/>
            <a:p>
              <a:pPr lvl="0">
                <a:defRPr sz="3600">
                  <a:effectLst>
                    <a:outerShdw blurRad="38100" dist="12700" dir="5400000" rotWithShape="0">
                      <a:srgbClr val="000000">
                        <a:alpha val="50000"/>
                      </a:srgbClr>
                    </a:outerShdw>
                  </a:effectLst>
                </a:defRPr>
              </a:pPr>
              <a:endParaRPr/>
            </a:p>
          </p:txBody>
        </p:sp>
        <p:sp>
          <p:nvSpPr>
            <p:cNvPr id="650" name="Shape 650"/>
            <p:cNvSpPr/>
            <p:nvPr/>
          </p:nvSpPr>
          <p:spPr>
            <a:xfrm>
              <a:off x="2270124" y="-1"/>
              <a:ext cx="272791" cy="1911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21600" y="0"/>
                  </a:lnTo>
                  <a:lnTo>
                    <a:pt x="0" y="0"/>
                  </a:lnTo>
                  <a:close/>
                </a:path>
              </a:pathLst>
            </a:custGeom>
            <a:solidFill>
              <a:srgbClr val="D6D6D6"/>
            </a:solidFill>
            <a:ln w="25400" cap="flat">
              <a:noFill/>
              <a:miter lim="400000"/>
            </a:ln>
            <a:effectLst/>
          </p:spPr>
          <p:txBody>
            <a:bodyPr wrap="square" lIns="0" tIns="0" rIns="0" bIns="0" numCol="1" anchor="ctr">
              <a:noAutofit/>
            </a:bodyPr>
            <a:lstStyle/>
            <a:p>
              <a:pPr lvl="0">
                <a:defRPr sz="3600">
                  <a:effectLst>
                    <a:outerShdw blurRad="38100" dist="12700" dir="5400000" rotWithShape="0">
                      <a:srgbClr val="000000">
                        <a:alpha val="50000"/>
                      </a:srgbClr>
                    </a:outerShdw>
                  </a:effectLst>
                </a:defRPr>
              </a:pPr>
              <a:endParaRPr/>
            </a:p>
          </p:txBody>
        </p:sp>
        <p:sp>
          <p:nvSpPr>
            <p:cNvPr id="651" name="Shape 651"/>
            <p:cNvSpPr/>
            <p:nvPr/>
          </p:nvSpPr>
          <p:spPr>
            <a:xfrm>
              <a:off x="2444749" y="-1"/>
              <a:ext cx="272791" cy="1911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21600" y="0"/>
                  </a:lnTo>
                  <a:lnTo>
                    <a:pt x="0" y="0"/>
                  </a:lnTo>
                  <a:close/>
                </a:path>
              </a:pathLst>
            </a:custGeom>
            <a:solidFill>
              <a:srgbClr val="D6D6D6"/>
            </a:solidFill>
            <a:ln w="25400" cap="flat">
              <a:noFill/>
              <a:miter lim="400000"/>
            </a:ln>
            <a:effectLst/>
          </p:spPr>
          <p:txBody>
            <a:bodyPr wrap="square" lIns="0" tIns="0" rIns="0" bIns="0" numCol="1" anchor="ctr">
              <a:noAutofit/>
            </a:bodyPr>
            <a:lstStyle/>
            <a:p>
              <a:pPr lvl="0">
                <a:defRPr sz="3600">
                  <a:effectLst>
                    <a:outerShdw blurRad="38100" dist="12700" dir="5400000" rotWithShape="0">
                      <a:srgbClr val="000000">
                        <a:alpha val="50000"/>
                      </a:srgbClr>
                    </a:outerShdw>
                  </a:effectLst>
                </a:defRPr>
              </a:pPr>
              <a:endParaRPr/>
            </a:p>
          </p:txBody>
        </p:sp>
        <p:sp>
          <p:nvSpPr>
            <p:cNvPr id="652" name="Shape 652"/>
            <p:cNvSpPr/>
            <p:nvPr/>
          </p:nvSpPr>
          <p:spPr>
            <a:xfrm>
              <a:off x="2619374" y="-1"/>
              <a:ext cx="272791" cy="1911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21600" y="0"/>
                  </a:lnTo>
                  <a:lnTo>
                    <a:pt x="0" y="0"/>
                  </a:lnTo>
                  <a:close/>
                </a:path>
              </a:pathLst>
            </a:custGeom>
            <a:solidFill>
              <a:srgbClr val="D6D6D6"/>
            </a:solidFill>
            <a:ln w="25400" cap="flat">
              <a:noFill/>
              <a:miter lim="400000"/>
            </a:ln>
            <a:effectLst/>
          </p:spPr>
          <p:txBody>
            <a:bodyPr wrap="square" lIns="0" tIns="0" rIns="0" bIns="0" numCol="1" anchor="ctr">
              <a:noAutofit/>
            </a:bodyPr>
            <a:lstStyle/>
            <a:p>
              <a:pPr lvl="0">
                <a:defRPr sz="3600">
                  <a:effectLst>
                    <a:outerShdw blurRad="38100" dist="12700" dir="5400000" rotWithShape="0">
                      <a:srgbClr val="000000">
                        <a:alpha val="50000"/>
                      </a:srgbClr>
                    </a:outerShdw>
                  </a:effectLst>
                </a:defRPr>
              </a:pPr>
              <a:endParaRPr/>
            </a:p>
          </p:txBody>
        </p:sp>
        <p:sp>
          <p:nvSpPr>
            <p:cNvPr id="653" name="Shape 653"/>
            <p:cNvSpPr/>
            <p:nvPr/>
          </p:nvSpPr>
          <p:spPr>
            <a:xfrm>
              <a:off x="2793999" y="-1"/>
              <a:ext cx="272791" cy="1911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21600" y="0"/>
                  </a:lnTo>
                  <a:lnTo>
                    <a:pt x="0" y="0"/>
                  </a:lnTo>
                  <a:close/>
                </a:path>
              </a:pathLst>
            </a:custGeom>
            <a:solidFill>
              <a:srgbClr val="D6D6D6"/>
            </a:solidFill>
            <a:ln w="25400" cap="flat">
              <a:noFill/>
              <a:miter lim="400000"/>
            </a:ln>
            <a:effectLst/>
          </p:spPr>
          <p:txBody>
            <a:bodyPr wrap="square" lIns="0" tIns="0" rIns="0" bIns="0" numCol="1" anchor="ctr">
              <a:noAutofit/>
            </a:bodyPr>
            <a:lstStyle/>
            <a:p>
              <a:pPr lvl="0">
                <a:defRPr sz="3600">
                  <a:effectLst>
                    <a:outerShdw blurRad="38100" dist="12700" dir="5400000" rotWithShape="0">
                      <a:srgbClr val="000000">
                        <a:alpha val="50000"/>
                      </a:srgbClr>
                    </a:outerShdw>
                  </a:effectLst>
                </a:defRPr>
              </a:pPr>
              <a:endParaRPr/>
            </a:p>
          </p:txBody>
        </p:sp>
        <p:sp>
          <p:nvSpPr>
            <p:cNvPr id="654" name="Shape 654"/>
            <p:cNvSpPr/>
            <p:nvPr/>
          </p:nvSpPr>
          <p:spPr>
            <a:xfrm>
              <a:off x="2968624" y="-1"/>
              <a:ext cx="272791" cy="1911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21600" y="0"/>
                  </a:lnTo>
                  <a:lnTo>
                    <a:pt x="0" y="0"/>
                  </a:lnTo>
                  <a:close/>
                </a:path>
              </a:pathLst>
            </a:custGeom>
            <a:solidFill>
              <a:srgbClr val="D6D6D6"/>
            </a:solidFill>
            <a:ln w="25400" cap="flat">
              <a:noFill/>
              <a:miter lim="400000"/>
            </a:ln>
            <a:effectLst/>
          </p:spPr>
          <p:txBody>
            <a:bodyPr wrap="square" lIns="0" tIns="0" rIns="0" bIns="0" numCol="1" anchor="ctr">
              <a:noAutofit/>
            </a:bodyPr>
            <a:lstStyle/>
            <a:p>
              <a:pPr lvl="0">
                <a:defRPr sz="3600">
                  <a:effectLst>
                    <a:outerShdw blurRad="38100" dist="12700" dir="5400000" rotWithShape="0">
                      <a:srgbClr val="000000">
                        <a:alpha val="50000"/>
                      </a:srgbClr>
                    </a:outerShdw>
                  </a:effectLst>
                </a:defRPr>
              </a:pPr>
              <a:endParaRPr/>
            </a:p>
          </p:txBody>
        </p:sp>
        <p:sp>
          <p:nvSpPr>
            <p:cNvPr id="655" name="Shape 655"/>
            <p:cNvSpPr/>
            <p:nvPr/>
          </p:nvSpPr>
          <p:spPr>
            <a:xfrm>
              <a:off x="3143249" y="-1"/>
              <a:ext cx="272791" cy="1911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21600" y="0"/>
                  </a:lnTo>
                  <a:lnTo>
                    <a:pt x="0" y="0"/>
                  </a:lnTo>
                  <a:close/>
                </a:path>
              </a:pathLst>
            </a:custGeom>
            <a:solidFill>
              <a:srgbClr val="D6D6D6"/>
            </a:solidFill>
            <a:ln w="25400" cap="flat">
              <a:noFill/>
              <a:miter lim="400000"/>
            </a:ln>
            <a:effectLst/>
          </p:spPr>
          <p:txBody>
            <a:bodyPr wrap="square" lIns="0" tIns="0" rIns="0" bIns="0" numCol="1" anchor="ctr">
              <a:noAutofit/>
            </a:bodyPr>
            <a:lstStyle/>
            <a:p>
              <a:pPr lvl="0">
                <a:defRPr sz="3600">
                  <a:effectLst>
                    <a:outerShdw blurRad="38100" dist="12700" dir="5400000" rotWithShape="0">
                      <a:srgbClr val="000000">
                        <a:alpha val="50000"/>
                      </a:srgbClr>
                    </a:outerShdw>
                  </a:effectLst>
                </a:defRPr>
              </a:pPr>
              <a:endParaRPr/>
            </a:p>
          </p:txBody>
        </p:sp>
        <p:sp>
          <p:nvSpPr>
            <p:cNvPr id="656" name="Shape 656"/>
            <p:cNvSpPr/>
            <p:nvPr/>
          </p:nvSpPr>
          <p:spPr>
            <a:xfrm>
              <a:off x="3317874" y="-1"/>
              <a:ext cx="272791" cy="1911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21600" y="0"/>
                  </a:lnTo>
                  <a:lnTo>
                    <a:pt x="0" y="0"/>
                  </a:lnTo>
                  <a:close/>
                </a:path>
              </a:pathLst>
            </a:custGeom>
            <a:solidFill>
              <a:srgbClr val="D6D6D6"/>
            </a:solidFill>
            <a:ln w="25400" cap="flat">
              <a:noFill/>
              <a:miter lim="400000"/>
            </a:ln>
            <a:effectLst/>
          </p:spPr>
          <p:txBody>
            <a:bodyPr wrap="square" lIns="0" tIns="0" rIns="0" bIns="0" numCol="1" anchor="ctr">
              <a:noAutofit/>
            </a:bodyPr>
            <a:lstStyle/>
            <a:p>
              <a:pPr lvl="0">
                <a:defRPr sz="3600">
                  <a:effectLst>
                    <a:outerShdw blurRad="38100" dist="12700" dir="5400000" rotWithShape="0">
                      <a:srgbClr val="000000">
                        <a:alpha val="50000"/>
                      </a:srgbClr>
                    </a:outerShdw>
                  </a:effectLst>
                </a:defRPr>
              </a:pPr>
              <a:endParaRPr/>
            </a:p>
          </p:txBody>
        </p:sp>
        <p:sp>
          <p:nvSpPr>
            <p:cNvPr id="657" name="Shape 657"/>
            <p:cNvSpPr/>
            <p:nvPr/>
          </p:nvSpPr>
          <p:spPr>
            <a:xfrm>
              <a:off x="3492499" y="-1"/>
              <a:ext cx="272791" cy="1911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21600" y="0"/>
                  </a:lnTo>
                  <a:lnTo>
                    <a:pt x="0" y="0"/>
                  </a:lnTo>
                  <a:close/>
                </a:path>
              </a:pathLst>
            </a:custGeom>
            <a:solidFill>
              <a:srgbClr val="D6D6D6"/>
            </a:solidFill>
            <a:ln w="25400" cap="flat">
              <a:noFill/>
              <a:miter lim="400000"/>
            </a:ln>
            <a:effectLst/>
          </p:spPr>
          <p:txBody>
            <a:bodyPr wrap="square" lIns="0" tIns="0" rIns="0" bIns="0" numCol="1" anchor="ctr">
              <a:noAutofit/>
            </a:bodyPr>
            <a:lstStyle/>
            <a:p>
              <a:pPr lvl="0">
                <a:defRPr sz="3600">
                  <a:effectLst>
                    <a:outerShdw blurRad="38100" dist="12700" dir="5400000" rotWithShape="0">
                      <a:srgbClr val="000000">
                        <a:alpha val="50000"/>
                      </a:srgbClr>
                    </a:outerShdw>
                  </a:effectLst>
                </a:defRPr>
              </a:pPr>
              <a:endParaRPr/>
            </a:p>
          </p:txBody>
        </p:sp>
        <p:sp>
          <p:nvSpPr>
            <p:cNvPr id="658" name="Shape 658"/>
            <p:cNvSpPr/>
            <p:nvPr/>
          </p:nvSpPr>
          <p:spPr>
            <a:xfrm>
              <a:off x="3667124" y="-1"/>
              <a:ext cx="272791" cy="1911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21600" y="0"/>
                  </a:lnTo>
                  <a:lnTo>
                    <a:pt x="0" y="0"/>
                  </a:lnTo>
                  <a:close/>
                </a:path>
              </a:pathLst>
            </a:custGeom>
            <a:solidFill>
              <a:srgbClr val="D6D6D6"/>
            </a:solidFill>
            <a:ln w="25400" cap="flat">
              <a:noFill/>
              <a:miter lim="400000"/>
            </a:ln>
            <a:effectLst/>
          </p:spPr>
          <p:txBody>
            <a:bodyPr wrap="square" lIns="0" tIns="0" rIns="0" bIns="0" numCol="1" anchor="ctr">
              <a:noAutofit/>
            </a:bodyPr>
            <a:lstStyle/>
            <a:p>
              <a:pPr lvl="0">
                <a:defRPr sz="3600">
                  <a:effectLst>
                    <a:outerShdw blurRad="38100" dist="12700" dir="5400000" rotWithShape="0">
                      <a:srgbClr val="000000">
                        <a:alpha val="50000"/>
                      </a:srgbClr>
                    </a:outerShdw>
                  </a:effectLst>
                </a:defRPr>
              </a:pPr>
              <a:endParaRPr/>
            </a:p>
          </p:txBody>
        </p:sp>
        <p:sp>
          <p:nvSpPr>
            <p:cNvPr id="659" name="Shape 659"/>
            <p:cNvSpPr/>
            <p:nvPr/>
          </p:nvSpPr>
          <p:spPr>
            <a:xfrm>
              <a:off x="3841749" y="-1"/>
              <a:ext cx="272791" cy="1911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21600" y="0"/>
                  </a:lnTo>
                  <a:lnTo>
                    <a:pt x="0" y="0"/>
                  </a:lnTo>
                  <a:close/>
                </a:path>
              </a:pathLst>
            </a:custGeom>
            <a:solidFill>
              <a:srgbClr val="D6D6D6"/>
            </a:solidFill>
            <a:ln w="25400" cap="flat">
              <a:noFill/>
              <a:miter lim="400000"/>
            </a:ln>
            <a:effectLst/>
          </p:spPr>
          <p:txBody>
            <a:bodyPr wrap="square" lIns="0" tIns="0" rIns="0" bIns="0" numCol="1" anchor="ctr">
              <a:noAutofit/>
            </a:bodyPr>
            <a:lstStyle/>
            <a:p>
              <a:pPr lvl="0">
                <a:defRPr sz="3600">
                  <a:effectLst>
                    <a:outerShdw blurRad="38100" dist="12700" dir="5400000" rotWithShape="0">
                      <a:srgbClr val="000000">
                        <a:alpha val="50000"/>
                      </a:srgbClr>
                    </a:outerShdw>
                  </a:effectLst>
                </a:defRPr>
              </a:pPr>
              <a:endParaRPr/>
            </a:p>
          </p:txBody>
        </p:sp>
        <p:sp>
          <p:nvSpPr>
            <p:cNvPr id="660" name="Shape 660"/>
            <p:cNvSpPr/>
            <p:nvPr/>
          </p:nvSpPr>
          <p:spPr>
            <a:xfrm>
              <a:off x="4016374" y="-1"/>
              <a:ext cx="272791" cy="1911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21600" y="0"/>
                  </a:lnTo>
                  <a:lnTo>
                    <a:pt x="0" y="0"/>
                  </a:lnTo>
                  <a:close/>
                </a:path>
              </a:pathLst>
            </a:custGeom>
            <a:solidFill>
              <a:srgbClr val="D6D6D6"/>
            </a:solidFill>
            <a:ln w="25400" cap="flat">
              <a:noFill/>
              <a:miter lim="400000"/>
            </a:ln>
            <a:effectLst/>
          </p:spPr>
          <p:txBody>
            <a:bodyPr wrap="square" lIns="0" tIns="0" rIns="0" bIns="0" numCol="1" anchor="ctr">
              <a:noAutofit/>
            </a:bodyPr>
            <a:lstStyle/>
            <a:p>
              <a:pPr lvl="0">
                <a:defRPr sz="3600">
                  <a:effectLst>
                    <a:outerShdw blurRad="38100" dist="12700" dir="5400000" rotWithShape="0">
                      <a:srgbClr val="000000">
                        <a:alpha val="50000"/>
                      </a:srgbClr>
                    </a:outerShdw>
                  </a:effectLst>
                </a:defRPr>
              </a:pPr>
              <a:endParaRPr/>
            </a:p>
          </p:txBody>
        </p:sp>
        <p:sp>
          <p:nvSpPr>
            <p:cNvPr id="661" name="Shape 661"/>
            <p:cNvSpPr/>
            <p:nvPr/>
          </p:nvSpPr>
          <p:spPr>
            <a:xfrm>
              <a:off x="4190999" y="-1"/>
              <a:ext cx="272791" cy="1911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21600" y="0"/>
                  </a:lnTo>
                  <a:lnTo>
                    <a:pt x="0" y="0"/>
                  </a:lnTo>
                  <a:close/>
                </a:path>
              </a:pathLst>
            </a:custGeom>
            <a:solidFill>
              <a:srgbClr val="D6D6D6"/>
            </a:solidFill>
            <a:ln w="25400" cap="flat">
              <a:noFill/>
              <a:miter lim="400000"/>
            </a:ln>
            <a:effectLst/>
          </p:spPr>
          <p:txBody>
            <a:bodyPr wrap="square" lIns="0" tIns="0" rIns="0" bIns="0" numCol="1" anchor="ctr">
              <a:noAutofit/>
            </a:bodyPr>
            <a:lstStyle/>
            <a:p>
              <a:pPr lvl="0">
                <a:defRPr sz="3600">
                  <a:effectLst>
                    <a:outerShdw blurRad="38100" dist="12700" dir="5400000" rotWithShape="0">
                      <a:srgbClr val="000000">
                        <a:alpha val="50000"/>
                      </a:srgbClr>
                    </a:outerShdw>
                  </a:effectLst>
                </a:defRPr>
              </a:pPr>
              <a:endParaRPr/>
            </a:p>
          </p:txBody>
        </p:sp>
        <p:sp>
          <p:nvSpPr>
            <p:cNvPr id="662" name="Shape 662"/>
            <p:cNvSpPr/>
            <p:nvPr/>
          </p:nvSpPr>
          <p:spPr>
            <a:xfrm>
              <a:off x="4365624" y="-1"/>
              <a:ext cx="272791" cy="1911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21600" y="0"/>
                  </a:lnTo>
                  <a:lnTo>
                    <a:pt x="0" y="0"/>
                  </a:lnTo>
                  <a:close/>
                </a:path>
              </a:pathLst>
            </a:custGeom>
            <a:solidFill>
              <a:srgbClr val="D6D6D6"/>
            </a:solidFill>
            <a:ln w="25400" cap="flat">
              <a:noFill/>
              <a:miter lim="400000"/>
            </a:ln>
            <a:effectLst/>
          </p:spPr>
          <p:txBody>
            <a:bodyPr wrap="square" lIns="0" tIns="0" rIns="0" bIns="0" numCol="1" anchor="ctr">
              <a:noAutofit/>
            </a:bodyPr>
            <a:lstStyle/>
            <a:p>
              <a:pPr lvl="0">
                <a:defRPr sz="3600">
                  <a:effectLst>
                    <a:outerShdw blurRad="38100" dist="12700" dir="5400000" rotWithShape="0">
                      <a:srgbClr val="000000">
                        <a:alpha val="50000"/>
                      </a:srgbClr>
                    </a:outerShdw>
                  </a:effectLst>
                </a:defRPr>
              </a:pPr>
              <a:endParaRPr/>
            </a:p>
          </p:txBody>
        </p:sp>
        <p:sp>
          <p:nvSpPr>
            <p:cNvPr id="663" name="Shape 663"/>
            <p:cNvSpPr/>
            <p:nvPr/>
          </p:nvSpPr>
          <p:spPr>
            <a:xfrm>
              <a:off x="4540249" y="-1"/>
              <a:ext cx="272791" cy="1911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21600" y="0"/>
                  </a:lnTo>
                  <a:lnTo>
                    <a:pt x="0" y="0"/>
                  </a:lnTo>
                  <a:close/>
                </a:path>
              </a:pathLst>
            </a:custGeom>
            <a:solidFill>
              <a:srgbClr val="D6D6D6"/>
            </a:solidFill>
            <a:ln w="25400" cap="flat">
              <a:noFill/>
              <a:miter lim="400000"/>
            </a:ln>
            <a:effectLst/>
          </p:spPr>
          <p:txBody>
            <a:bodyPr wrap="square" lIns="0" tIns="0" rIns="0" bIns="0" numCol="1" anchor="ctr">
              <a:noAutofit/>
            </a:bodyPr>
            <a:lstStyle/>
            <a:p>
              <a:pPr lvl="0">
                <a:defRPr sz="3600">
                  <a:effectLst>
                    <a:outerShdw blurRad="38100" dist="12700" dir="5400000" rotWithShape="0">
                      <a:srgbClr val="000000">
                        <a:alpha val="50000"/>
                      </a:srgbClr>
                    </a:outerShdw>
                  </a:effectLst>
                </a:defRPr>
              </a:pPr>
              <a:endParaRPr/>
            </a:p>
          </p:txBody>
        </p:sp>
        <p:sp>
          <p:nvSpPr>
            <p:cNvPr id="664" name="Shape 664"/>
            <p:cNvSpPr/>
            <p:nvPr/>
          </p:nvSpPr>
          <p:spPr>
            <a:xfrm>
              <a:off x="4714874" y="-1"/>
              <a:ext cx="272791" cy="1911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21600" y="0"/>
                  </a:lnTo>
                  <a:lnTo>
                    <a:pt x="0" y="0"/>
                  </a:lnTo>
                  <a:close/>
                </a:path>
              </a:pathLst>
            </a:custGeom>
            <a:solidFill>
              <a:srgbClr val="D6D6D6"/>
            </a:solidFill>
            <a:ln w="25400" cap="flat">
              <a:noFill/>
              <a:miter lim="400000"/>
            </a:ln>
            <a:effectLst/>
          </p:spPr>
          <p:txBody>
            <a:bodyPr wrap="square" lIns="0" tIns="0" rIns="0" bIns="0" numCol="1" anchor="ctr">
              <a:noAutofit/>
            </a:bodyPr>
            <a:lstStyle/>
            <a:p>
              <a:pPr lvl="0">
                <a:defRPr sz="3600">
                  <a:effectLst>
                    <a:outerShdw blurRad="38100" dist="12700" dir="5400000" rotWithShape="0">
                      <a:srgbClr val="000000">
                        <a:alpha val="50000"/>
                      </a:srgbClr>
                    </a:outerShdw>
                  </a:effectLst>
                </a:defRPr>
              </a:pPr>
              <a:endParaRPr/>
            </a:p>
          </p:txBody>
        </p:sp>
        <p:sp>
          <p:nvSpPr>
            <p:cNvPr id="665" name="Shape 665"/>
            <p:cNvSpPr/>
            <p:nvPr/>
          </p:nvSpPr>
          <p:spPr>
            <a:xfrm>
              <a:off x="4889499" y="-1"/>
              <a:ext cx="272791" cy="1911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21600" y="0"/>
                  </a:lnTo>
                  <a:lnTo>
                    <a:pt x="0" y="0"/>
                  </a:lnTo>
                  <a:close/>
                </a:path>
              </a:pathLst>
            </a:custGeom>
            <a:solidFill>
              <a:srgbClr val="D6D6D6"/>
            </a:solidFill>
            <a:ln w="25400" cap="flat">
              <a:noFill/>
              <a:miter lim="400000"/>
            </a:ln>
            <a:effectLst/>
          </p:spPr>
          <p:txBody>
            <a:bodyPr wrap="square" lIns="0" tIns="0" rIns="0" bIns="0" numCol="1" anchor="ctr">
              <a:noAutofit/>
            </a:bodyPr>
            <a:lstStyle/>
            <a:p>
              <a:pPr lvl="0">
                <a:defRPr sz="3600">
                  <a:effectLst>
                    <a:outerShdw blurRad="38100" dist="12700" dir="5400000" rotWithShape="0">
                      <a:srgbClr val="000000">
                        <a:alpha val="50000"/>
                      </a:srgbClr>
                    </a:outerShdw>
                  </a:effectLst>
                </a:defRPr>
              </a:pPr>
              <a:endParaRPr/>
            </a:p>
          </p:txBody>
        </p:sp>
        <p:sp>
          <p:nvSpPr>
            <p:cNvPr id="666" name="Shape 666"/>
            <p:cNvSpPr/>
            <p:nvPr/>
          </p:nvSpPr>
          <p:spPr>
            <a:xfrm>
              <a:off x="5064124" y="-1"/>
              <a:ext cx="272791" cy="1911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21600" y="0"/>
                  </a:lnTo>
                  <a:lnTo>
                    <a:pt x="0" y="0"/>
                  </a:lnTo>
                  <a:close/>
                </a:path>
              </a:pathLst>
            </a:custGeom>
            <a:solidFill>
              <a:srgbClr val="D6D6D6"/>
            </a:solidFill>
            <a:ln w="25400" cap="flat">
              <a:noFill/>
              <a:miter lim="400000"/>
            </a:ln>
            <a:effectLst/>
          </p:spPr>
          <p:txBody>
            <a:bodyPr wrap="square" lIns="0" tIns="0" rIns="0" bIns="0" numCol="1" anchor="ctr">
              <a:noAutofit/>
            </a:bodyPr>
            <a:lstStyle/>
            <a:p>
              <a:pPr lvl="0">
                <a:defRPr sz="3600">
                  <a:effectLst>
                    <a:outerShdw blurRad="38100" dist="12700" dir="5400000" rotWithShape="0">
                      <a:srgbClr val="000000">
                        <a:alpha val="50000"/>
                      </a:srgbClr>
                    </a:outerShdw>
                  </a:effectLst>
                </a:defRPr>
              </a:pPr>
              <a:endParaRPr/>
            </a:p>
          </p:txBody>
        </p:sp>
        <p:sp>
          <p:nvSpPr>
            <p:cNvPr id="667" name="Shape 667"/>
            <p:cNvSpPr/>
            <p:nvPr/>
          </p:nvSpPr>
          <p:spPr>
            <a:xfrm>
              <a:off x="5238749" y="-1"/>
              <a:ext cx="272791" cy="1911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21600" y="0"/>
                  </a:lnTo>
                  <a:lnTo>
                    <a:pt x="0" y="0"/>
                  </a:lnTo>
                  <a:close/>
                </a:path>
              </a:pathLst>
            </a:custGeom>
            <a:solidFill>
              <a:srgbClr val="D6D6D6"/>
            </a:solidFill>
            <a:ln w="25400" cap="flat">
              <a:noFill/>
              <a:miter lim="400000"/>
            </a:ln>
            <a:effectLst/>
          </p:spPr>
          <p:txBody>
            <a:bodyPr wrap="square" lIns="0" tIns="0" rIns="0" bIns="0" numCol="1" anchor="ctr">
              <a:noAutofit/>
            </a:bodyPr>
            <a:lstStyle/>
            <a:p>
              <a:pPr lvl="0">
                <a:defRPr sz="3600">
                  <a:effectLst>
                    <a:outerShdw blurRad="38100" dist="12700" dir="5400000" rotWithShape="0">
                      <a:srgbClr val="000000">
                        <a:alpha val="50000"/>
                      </a:srgbClr>
                    </a:outerShdw>
                  </a:effectLst>
                </a:defRPr>
              </a:pPr>
              <a:endParaRPr/>
            </a:p>
          </p:txBody>
        </p:sp>
        <p:sp>
          <p:nvSpPr>
            <p:cNvPr id="668" name="Shape 668"/>
            <p:cNvSpPr/>
            <p:nvPr/>
          </p:nvSpPr>
          <p:spPr>
            <a:xfrm>
              <a:off x="5413374" y="-1"/>
              <a:ext cx="272791" cy="191196"/>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21600" y="0"/>
                  </a:lnTo>
                  <a:lnTo>
                    <a:pt x="0" y="0"/>
                  </a:lnTo>
                  <a:close/>
                </a:path>
              </a:pathLst>
            </a:custGeom>
            <a:solidFill>
              <a:srgbClr val="D6D6D6"/>
            </a:solidFill>
            <a:ln w="25400" cap="flat">
              <a:noFill/>
              <a:miter lim="400000"/>
            </a:ln>
            <a:effectLst/>
          </p:spPr>
          <p:txBody>
            <a:bodyPr wrap="square" lIns="0" tIns="0" rIns="0" bIns="0" numCol="1" anchor="ctr">
              <a:noAutofit/>
            </a:bodyPr>
            <a:lstStyle/>
            <a:p>
              <a:pPr lvl="0">
                <a:defRPr sz="3600">
                  <a:effectLst>
                    <a:outerShdw blurRad="38100" dist="12700" dir="5400000" rotWithShape="0">
                      <a:srgbClr val="000000">
                        <a:alpha val="50000"/>
                      </a:srgbClr>
                    </a:outerShdw>
                  </a:effectLst>
                </a:defRPr>
              </a:pPr>
              <a:endParaRPr/>
            </a:p>
          </p:txBody>
        </p:sp>
      </p:grpSp>
      <p:sp>
        <p:nvSpPr>
          <p:cNvPr id="670" name="Shape 670"/>
          <p:cNvSpPr/>
          <p:nvPr/>
        </p:nvSpPr>
        <p:spPr>
          <a:xfrm>
            <a:off x="5990825" y="7351547"/>
            <a:ext cx="272791" cy="191195"/>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21600" y="0"/>
                </a:lnTo>
                <a:lnTo>
                  <a:pt x="0" y="0"/>
                </a:lnTo>
                <a:close/>
              </a:path>
            </a:pathLst>
          </a:custGeom>
          <a:solidFill>
            <a:srgbClr val="D6D6D6"/>
          </a:solidFill>
          <a:ln w="25400">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671" name="Shape 671"/>
          <p:cNvSpPr/>
          <p:nvPr/>
        </p:nvSpPr>
        <p:spPr>
          <a:xfrm>
            <a:off x="6165450" y="7351547"/>
            <a:ext cx="272791" cy="191195"/>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21600" y="0"/>
                </a:lnTo>
                <a:lnTo>
                  <a:pt x="0" y="0"/>
                </a:lnTo>
                <a:close/>
              </a:path>
            </a:pathLst>
          </a:custGeom>
          <a:solidFill>
            <a:srgbClr val="D6D6D6"/>
          </a:solidFill>
          <a:ln w="25400">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672" name="Shape 672"/>
          <p:cNvSpPr/>
          <p:nvPr/>
        </p:nvSpPr>
        <p:spPr>
          <a:xfrm>
            <a:off x="6340075" y="7351547"/>
            <a:ext cx="272791" cy="191195"/>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21600" y="0"/>
                </a:lnTo>
                <a:lnTo>
                  <a:pt x="0" y="0"/>
                </a:lnTo>
                <a:close/>
              </a:path>
            </a:pathLst>
          </a:custGeom>
          <a:solidFill>
            <a:srgbClr val="D6D6D6"/>
          </a:solidFill>
          <a:ln w="25400">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673" name="Shape 673"/>
          <p:cNvSpPr/>
          <p:nvPr/>
        </p:nvSpPr>
        <p:spPr>
          <a:xfrm>
            <a:off x="6514700" y="7351547"/>
            <a:ext cx="272791" cy="191195"/>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21600" y="0"/>
                </a:lnTo>
                <a:lnTo>
                  <a:pt x="0" y="0"/>
                </a:lnTo>
                <a:close/>
              </a:path>
            </a:pathLst>
          </a:custGeom>
          <a:solidFill>
            <a:srgbClr val="D6D6D6"/>
          </a:solidFill>
          <a:ln w="25400">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674" name="Shape 674"/>
          <p:cNvSpPr/>
          <p:nvPr/>
        </p:nvSpPr>
        <p:spPr>
          <a:xfrm>
            <a:off x="6689325" y="7351547"/>
            <a:ext cx="134244" cy="191195"/>
          </a:xfrm>
          <a:custGeom>
            <a:avLst/>
            <a:gdLst/>
            <a:ahLst/>
            <a:cxnLst>
              <a:cxn ang="0">
                <a:pos x="wd2" y="hd2"/>
              </a:cxn>
              <a:cxn ang="5400000">
                <a:pos x="wd2" y="hd2"/>
              </a:cxn>
              <a:cxn ang="10800000">
                <a:pos x="wd2" y="hd2"/>
              </a:cxn>
              <a:cxn ang="16200000">
                <a:pos x="wd2" y="hd2"/>
              </a:cxn>
            </a:cxnLst>
            <a:rect l="0" t="0" r="r" b="b"/>
            <a:pathLst>
              <a:path w="21600" h="21600" extrusionOk="0">
                <a:moveTo>
                  <a:pt x="21435" y="21600"/>
                </a:moveTo>
                <a:lnTo>
                  <a:pt x="21600" y="0"/>
                </a:lnTo>
                <a:lnTo>
                  <a:pt x="0" y="0"/>
                </a:lnTo>
                <a:lnTo>
                  <a:pt x="21435" y="21600"/>
                </a:lnTo>
                <a:close/>
              </a:path>
            </a:pathLst>
          </a:custGeom>
          <a:solidFill>
            <a:srgbClr val="D6D6D6"/>
          </a:solidFill>
          <a:ln w="25400">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675" name="Shape 675"/>
          <p:cNvSpPr/>
          <p:nvPr/>
        </p:nvSpPr>
        <p:spPr>
          <a:xfrm>
            <a:off x="373060" y="7321918"/>
            <a:ext cx="127931" cy="220824"/>
          </a:xfrm>
          <a:custGeom>
            <a:avLst/>
            <a:gdLst/>
            <a:ahLst/>
            <a:cxnLst>
              <a:cxn ang="0">
                <a:pos x="wd2" y="hd2"/>
              </a:cxn>
              <a:cxn ang="5400000">
                <a:pos x="wd2" y="hd2"/>
              </a:cxn>
              <a:cxn ang="10800000">
                <a:pos x="wd2" y="hd2"/>
              </a:cxn>
              <a:cxn ang="16200000">
                <a:pos x="wd2" y="hd2"/>
              </a:cxn>
            </a:cxnLst>
            <a:rect l="0" t="0" r="r" b="b"/>
            <a:pathLst>
              <a:path w="21600" h="21600" extrusionOk="0">
                <a:moveTo>
                  <a:pt x="179" y="21600"/>
                </a:moveTo>
                <a:lnTo>
                  <a:pt x="21600" y="2898"/>
                </a:lnTo>
                <a:lnTo>
                  <a:pt x="0" y="0"/>
                </a:lnTo>
                <a:lnTo>
                  <a:pt x="179" y="21600"/>
                </a:lnTo>
                <a:close/>
              </a:path>
            </a:pathLst>
          </a:custGeom>
          <a:solidFill>
            <a:srgbClr val="D6D6D6"/>
          </a:solidFill>
          <a:ln w="25400">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676" name="Shape 676"/>
          <p:cNvSpPr/>
          <p:nvPr/>
        </p:nvSpPr>
        <p:spPr>
          <a:xfrm>
            <a:off x="2921550" y="7084822"/>
            <a:ext cx="1347217" cy="3992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i="1">
                <a:solidFill>
                  <a:srgbClr val="797979"/>
                </a:solidFill>
                <a:latin typeface="Helvetica Neue Light"/>
                <a:ea typeface="Helvetica Neue Light"/>
                <a:cs typeface="Helvetica Neue Light"/>
                <a:sym typeface="Helvetica Neue Light"/>
              </a:defRPr>
            </a:lvl1pPr>
          </a:lstStyle>
          <a:p>
            <a:pPr lvl="0">
              <a:defRPr sz="1800" i="0">
                <a:solidFill>
                  <a:srgbClr val="000000"/>
                </a:solidFill>
              </a:defRPr>
            </a:pPr>
            <a:r>
              <a:rPr sz="2000" i="1">
                <a:solidFill>
                  <a:srgbClr val="797979"/>
                </a:solidFill>
              </a:rPr>
              <a:t>Tap to view</a:t>
            </a:r>
          </a:p>
        </p:txBody>
      </p:sp>
      <p:sp>
        <p:nvSpPr>
          <p:cNvPr id="677" name="Shape 677"/>
          <p:cNvSpPr/>
          <p:nvPr/>
        </p:nvSpPr>
        <p:spPr>
          <a:xfrm>
            <a:off x="263715" y="7657737"/>
            <a:ext cx="683765" cy="68376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4"/>
          </a:blipFill>
          <a:ln w="25400">
            <a:solidFill>
              <a:srgbClr val="FFFFFF"/>
            </a:solidFill>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678" name="Shape 678"/>
          <p:cNvSpPr/>
          <p:nvPr/>
        </p:nvSpPr>
        <p:spPr>
          <a:xfrm>
            <a:off x="1017000" y="7721962"/>
            <a:ext cx="6859985" cy="555229"/>
          </a:xfrm>
          <a:custGeom>
            <a:avLst/>
            <a:gdLst/>
            <a:ahLst/>
            <a:cxnLst>
              <a:cxn ang="0">
                <a:pos x="wd2" y="hd2"/>
              </a:cxn>
              <a:cxn ang="5400000">
                <a:pos x="wd2" y="hd2"/>
              </a:cxn>
              <a:cxn ang="10800000">
                <a:pos x="wd2" y="hd2"/>
              </a:cxn>
              <a:cxn ang="16200000">
                <a:pos x="wd2" y="hd2"/>
              </a:cxn>
            </a:cxnLst>
            <a:rect l="0" t="0" r="r" b="b"/>
            <a:pathLst>
              <a:path w="21600" h="21600" extrusionOk="0">
                <a:moveTo>
                  <a:pt x="878" y="0"/>
                </a:moveTo>
                <a:cubicBezTo>
                  <a:pt x="768" y="0"/>
                  <a:pt x="679" y="1106"/>
                  <a:pt x="679" y="2470"/>
                </a:cubicBezTo>
                <a:lnTo>
                  <a:pt x="679" y="4261"/>
                </a:lnTo>
                <a:lnTo>
                  <a:pt x="0" y="9202"/>
                </a:lnTo>
                <a:lnTo>
                  <a:pt x="679" y="14143"/>
                </a:lnTo>
                <a:lnTo>
                  <a:pt x="679" y="19130"/>
                </a:lnTo>
                <a:cubicBezTo>
                  <a:pt x="679" y="20494"/>
                  <a:pt x="768" y="21600"/>
                  <a:pt x="878" y="21600"/>
                </a:cubicBezTo>
                <a:lnTo>
                  <a:pt x="21400" y="21600"/>
                </a:lnTo>
                <a:cubicBezTo>
                  <a:pt x="21510" y="21600"/>
                  <a:pt x="21600" y="20494"/>
                  <a:pt x="21600" y="19130"/>
                </a:cubicBezTo>
                <a:lnTo>
                  <a:pt x="21600" y="2470"/>
                </a:lnTo>
                <a:cubicBezTo>
                  <a:pt x="21600" y="1106"/>
                  <a:pt x="21510" y="0"/>
                  <a:pt x="21400" y="0"/>
                </a:cubicBezTo>
                <a:lnTo>
                  <a:pt x="878" y="0"/>
                </a:lnTo>
                <a:close/>
              </a:path>
            </a:pathLst>
          </a:custGeom>
          <a:solidFill>
            <a:srgbClr val="00C997"/>
          </a:solidFill>
          <a:ln w="25400">
            <a:miter lim="400000"/>
          </a:ln>
          <a:extLst>
            <a:ext uri="{C572A759-6A51-4108-AA02-DFA0A04FC94B}">
              <ma14:wrappingTextBoxFlag xmlns:ma14="http://schemas.microsoft.com/office/mac/drawingml/2011/main" val="1"/>
            </a:ext>
          </a:extLst>
        </p:spPr>
        <p:txBody>
          <a:bodyPr lIns="0" tIns="0" rIns="0" bIns="0"/>
          <a:lstStyle/>
          <a:p>
            <a:pPr lvl="1" algn="l">
              <a:defRPr sz="1800">
                <a:solidFill>
                  <a:srgbClr val="000000"/>
                </a:solidFill>
              </a:defRPr>
            </a:pPr>
            <a:r>
              <a:rPr sz="2400">
                <a:solidFill>
                  <a:srgbClr val="FFFFFF"/>
                </a:solidFill>
                <a:latin typeface="Helvetica Neue"/>
                <a:ea typeface="Helvetica Neue"/>
                <a:cs typeface="Helvetica Neue"/>
                <a:sym typeface="Helvetica Neue"/>
              </a:rPr>
              <a:t>Looks Great!  I have attached my resume.</a:t>
            </a:r>
          </a:p>
        </p:txBody>
      </p:sp>
      <p:sp>
        <p:nvSpPr>
          <p:cNvPr id="679" name="Shape 679"/>
          <p:cNvSpPr/>
          <p:nvPr/>
        </p:nvSpPr>
        <p:spPr>
          <a:xfrm>
            <a:off x="7284747" y="8155372"/>
            <a:ext cx="750194" cy="750194"/>
          </a:xfrm>
          <a:prstGeom prst="roundRect">
            <a:avLst>
              <a:gd name="adj" fmla="val 15000"/>
            </a:avLst>
          </a:prstGeom>
          <a:solidFill>
            <a:srgbClr val="D6D6D6"/>
          </a:solidFill>
          <a:ln w="25400">
            <a:miter lim="400000"/>
          </a:ln>
        </p:spPr>
        <p:txBody>
          <a:bodyPr lIns="38100" tIns="38100" rIns="38100" bIns="38100" anchor="ctr"/>
          <a:lstStyle/>
          <a:p>
            <a:pPr lvl="0">
              <a:defRPr sz="3600">
                <a:effectLst>
                  <a:outerShdw blurRad="38100" dist="12700" dir="5400000" rotWithShape="0">
                    <a:srgbClr val="000000">
                      <a:alpha val="50000"/>
                    </a:srgbClr>
                  </a:outerShdw>
                </a:effectLst>
              </a:defRPr>
            </a:pPr>
            <a:endParaRPr/>
          </a:p>
        </p:txBody>
      </p:sp>
      <p:sp>
        <p:nvSpPr>
          <p:cNvPr id="680" name="Shape 680"/>
          <p:cNvSpPr/>
          <p:nvPr/>
        </p:nvSpPr>
        <p:spPr>
          <a:xfrm rot="2046323">
            <a:off x="7521157" y="8271254"/>
            <a:ext cx="292101" cy="533401"/>
          </a:xfrm>
          <a:custGeom>
            <a:avLst/>
            <a:gdLst/>
            <a:ahLst/>
            <a:cxnLst>
              <a:cxn ang="0">
                <a:pos x="wd2" y="hd2"/>
              </a:cxn>
              <a:cxn ang="5400000">
                <a:pos x="wd2" y="hd2"/>
              </a:cxn>
              <a:cxn ang="10800000">
                <a:pos x="wd2" y="hd2"/>
              </a:cxn>
              <a:cxn ang="16200000">
                <a:pos x="wd2" y="hd2"/>
              </a:cxn>
            </a:cxnLst>
            <a:rect l="0" t="0" r="r" b="b"/>
            <a:pathLst>
              <a:path w="21600" h="21600" extrusionOk="0">
                <a:moveTo>
                  <a:pt x="21600" y="15785"/>
                </a:moveTo>
                <a:cubicBezTo>
                  <a:pt x="21600" y="17796"/>
                  <a:pt x="19343" y="21600"/>
                  <a:pt x="10800" y="21600"/>
                </a:cubicBezTo>
                <a:cubicBezTo>
                  <a:pt x="2262" y="21600"/>
                  <a:pt x="0" y="17795"/>
                  <a:pt x="0" y="15785"/>
                </a:cubicBezTo>
                <a:lnTo>
                  <a:pt x="0" y="4154"/>
                </a:lnTo>
                <a:cubicBezTo>
                  <a:pt x="0" y="4049"/>
                  <a:pt x="28" y="3100"/>
                  <a:pt x="937" y="2121"/>
                </a:cubicBezTo>
                <a:cubicBezTo>
                  <a:pt x="2205" y="753"/>
                  <a:pt x="4613" y="0"/>
                  <a:pt x="7714" y="0"/>
                </a:cubicBezTo>
                <a:cubicBezTo>
                  <a:pt x="10819" y="0"/>
                  <a:pt x="13228" y="753"/>
                  <a:pt x="14495" y="2120"/>
                </a:cubicBezTo>
                <a:cubicBezTo>
                  <a:pt x="15402" y="3098"/>
                  <a:pt x="15429" y="4047"/>
                  <a:pt x="15429" y="4153"/>
                </a:cubicBezTo>
                <a:lnTo>
                  <a:pt x="15429" y="4153"/>
                </a:lnTo>
                <a:lnTo>
                  <a:pt x="15429" y="14953"/>
                </a:lnTo>
                <a:cubicBezTo>
                  <a:pt x="15429" y="15956"/>
                  <a:pt x="14199" y="17445"/>
                  <a:pt x="10800" y="17445"/>
                </a:cubicBezTo>
                <a:cubicBezTo>
                  <a:pt x="7407" y="17445"/>
                  <a:pt x="6171" y="15956"/>
                  <a:pt x="6171" y="14953"/>
                </a:cubicBezTo>
                <a:lnTo>
                  <a:pt x="6171" y="5563"/>
                </a:lnTo>
                <a:cubicBezTo>
                  <a:pt x="6171" y="5104"/>
                  <a:pt x="6864" y="4732"/>
                  <a:pt x="7714" y="4732"/>
                </a:cubicBezTo>
                <a:cubicBezTo>
                  <a:pt x="8567" y="4732"/>
                  <a:pt x="9257" y="5104"/>
                  <a:pt x="9257" y="5563"/>
                </a:cubicBezTo>
                <a:lnTo>
                  <a:pt x="9257" y="14953"/>
                </a:lnTo>
                <a:cubicBezTo>
                  <a:pt x="9276" y="15326"/>
                  <a:pt x="9558" y="15784"/>
                  <a:pt x="10800" y="15784"/>
                </a:cubicBezTo>
                <a:cubicBezTo>
                  <a:pt x="12047" y="15784"/>
                  <a:pt x="12327" y="15327"/>
                  <a:pt x="12343" y="14944"/>
                </a:cubicBezTo>
                <a:lnTo>
                  <a:pt x="12343" y="4154"/>
                </a:lnTo>
                <a:cubicBezTo>
                  <a:pt x="12337" y="3742"/>
                  <a:pt x="12071" y="1662"/>
                  <a:pt x="7714" y="1662"/>
                </a:cubicBezTo>
                <a:cubicBezTo>
                  <a:pt x="5761" y="1662"/>
                  <a:pt x="4448" y="2055"/>
                  <a:pt x="3695" y="2864"/>
                </a:cubicBezTo>
                <a:cubicBezTo>
                  <a:pt x="3112" y="3492"/>
                  <a:pt x="3086" y="4148"/>
                  <a:pt x="3086" y="4154"/>
                </a:cubicBezTo>
                <a:lnTo>
                  <a:pt x="3086" y="15785"/>
                </a:lnTo>
                <a:cubicBezTo>
                  <a:pt x="3092" y="16207"/>
                  <a:pt x="3360" y="19938"/>
                  <a:pt x="10800" y="19938"/>
                </a:cubicBezTo>
                <a:cubicBezTo>
                  <a:pt x="18429" y="19938"/>
                  <a:pt x="18514" y="15954"/>
                  <a:pt x="18514" y="15785"/>
                </a:cubicBezTo>
                <a:lnTo>
                  <a:pt x="18514" y="5237"/>
                </a:lnTo>
                <a:cubicBezTo>
                  <a:pt x="18514" y="4778"/>
                  <a:pt x="19207" y="4406"/>
                  <a:pt x="20057" y="4406"/>
                </a:cubicBezTo>
                <a:cubicBezTo>
                  <a:pt x="20909" y="4406"/>
                  <a:pt x="21600" y="4778"/>
                  <a:pt x="21600" y="5237"/>
                </a:cubicBezTo>
                <a:lnTo>
                  <a:pt x="21600" y="15785"/>
                </a:lnTo>
                <a:close/>
              </a:path>
            </a:pathLst>
          </a:custGeom>
          <a:solidFill>
            <a:srgbClr val="212121"/>
          </a:solidFill>
          <a:ln w="25400">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681" name="Shape 681"/>
          <p:cNvSpPr/>
          <p:nvPr/>
        </p:nvSpPr>
        <p:spPr>
          <a:xfrm>
            <a:off x="7317961" y="9108437"/>
            <a:ext cx="683766" cy="6837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5"/>
          </a:blipFill>
          <a:ln w="25400">
            <a:solidFill>
              <a:srgbClr val="FFFFFF"/>
            </a:solidFill>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682" name="Shape 682"/>
          <p:cNvSpPr/>
          <p:nvPr/>
        </p:nvSpPr>
        <p:spPr>
          <a:xfrm>
            <a:off x="267692" y="9095737"/>
            <a:ext cx="6932216" cy="958058"/>
          </a:xfrm>
          <a:custGeom>
            <a:avLst/>
            <a:gdLst/>
            <a:ahLst/>
            <a:cxnLst>
              <a:cxn ang="0">
                <a:pos x="wd2" y="hd2"/>
              </a:cxn>
              <a:cxn ang="5400000">
                <a:pos x="wd2" y="hd2"/>
              </a:cxn>
              <a:cxn ang="10800000">
                <a:pos x="wd2" y="hd2"/>
              </a:cxn>
              <a:cxn ang="16200000">
                <a:pos x="wd2" y="hd2"/>
              </a:cxn>
            </a:cxnLst>
            <a:rect l="0" t="0" r="r" b="b"/>
            <a:pathLst>
              <a:path w="21600" h="21600" extrusionOk="0">
                <a:moveTo>
                  <a:pt x="198" y="0"/>
                </a:moveTo>
                <a:cubicBezTo>
                  <a:pt x="89" y="0"/>
                  <a:pt x="0" y="641"/>
                  <a:pt x="0" y="1432"/>
                </a:cubicBezTo>
                <a:lnTo>
                  <a:pt x="0" y="20168"/>
                </a:lnTo>
                <a:cubicBezTo>
                  <a:pt x="0" y="20959"/>
                  <a:pt x="89" y="21600"/>
                  <a:pt x="198" y="21600"/>
                </a:cubicBezTo>
                <a:lnTo>
                  <a:pt x="20506" y="21600"/>
                </a:lnTo>
                <a:cubicBezTo>
                  <a:pt x="20615" y="21600"/>
                  <a:pt x="20703" y="20959"/>
                  <a:pt x="20703" y="20168"/>
                </a:cubicBezTo>
                <a:lnTo>
                  <a:pt x="20703" y="10272"/>
                </a:lnTo>
                <a:lnTo>
                  <a:pt x="21600" y="7409"/>
                </a:lnTo>
                <a:lnTo>
                  <a:pt x="20703" y="4545"/>
                </a:lnTo>
                <a:lnTo>
                  <a:pt x="20703" y="1432"/>
                </a:lnTo>
                <a:cubicBezTo>
                  <a:pt x="20703" y="641"/>
                  <a:pt x="20615" y="0"/>
                  <a:pt x="20506" y="0"/>
                </a:cubicBezTo>
                <a:lnTo>
                  <a:pt x="198" y="0"/>
                </a:lnTo>
                <a:close/>
              </a:path>
            </a:pathLst>
          </a:custGeom>
          <a:solidFill>
            <a:srgbClr val="0095FF"/>
          </a:solidFill>
          <a:ln w="25400">
            <a:miter lim="400000"/>
          </a:ln>
          <a:extLst>
            <a:ext uri="{C572A759-6A51-4108-AA02-DFA0A04FC94B}">
              <ma14:wrappingTextBoxFlag xmlns:ma14="http://schemas.microsoft.com/office/mac/drawingml/2011/main" val="1"/>
            </a:ext>
          </a:extLst>
        </p:spPr>
        <p:txBody>
          <a:bodyPr lIns="0" tIns="0" rIns="0" bIns="0"/>
          <a:lstStyle/>
          <a:p>
            <a:pPr lvl="1" algn="l">
              <a:defRPr sz="1800">
                <a:solidFill>
                  <a:srgbClr val="000000"/>
                </a:solidFill>
              </a:defRPr>
            </a:pPr>
            <a:r>
              <a:rPr sz="2400">
                <a:solidFill>
                  <a:srgbClr val="FFFFFF"/>
                </a:solidFill>
                <a:latin typeface="Helvetica Neue"/>
                <a:ea typeface="Helvetica Neue"/>
                <a:cs typeface="Helvetica Neue"/>
                <a:sym typeface="Helvetica Neue"/>
              </a:rPr>
              <a:t>Thanks, but can you submit it using our web portal?</a:t>
            </a:r>
          </a:p>
        </p:txBody>
      </p:sp>
      <p:sp>
        <p:nvSpPr>
          <p:cNvPr id="683" name="Shape 683"/>
          <p:cNvSpPr/>
          <p:nvPr/>
        </p:nvSpPr>
        <p:spPr>
          <a:xfrm>
            <a:off x="100028" y="9971796"/>
            <a:ext cx="750194" cy="750194"/>
          </a:xfrm>
          <a:prstGeom prst="roundRect">
            <a:avLst>
              <a:gd name="adj" fmla="val 15000"/>
            </a:avLst>
          </a:prstGeom>
          <a:solidFill>
            <a:srgbClr val="D6D6D6"/>
          </a:solidFill>
          <a:ln w="25400">
            <a:miter lim="400000"/>
          </a:ln>
        </p:spPr>
        <p:txBody>
          <a:bodyPr lIns="38100" tIns="38100" rIns="38100" bIns="38100" anchor="ctr"/>
          <a:lstStyle/>
          <a:p>
            <a:pPr lvl="0">
              <a:defRPr sz="3600">
                <a:effectLst>
                  <a:outerShdw blurRad="38100" dist="12700" dir="5400000" rotWithShape="0">
                    <a:srgbClr val="000000">
                      <a:alpha val="50000"/>
                    </a:srgbClr>
                  </a:outerShdw>
                </a:effectLst>
              </a:defRPr>
            </a:pPr>
            <a:endParaRPr/>
          </a:p>
        </p:txBody>
      </p:sp>
      <p:sp>
        <p:nvSpPr>
          <p:cNvPr id="684" name="Shape 684"/>
          <p:cNvSpPr/>
          <p:nvPr/>
        </p:nvSpPr>
        <p:spPr>
          <a:xfrm flipH="1">
            <a:off x="157448" y="10181759"/>
            <a:ext cx="579422" cy="341006"/>
          </a:xfrm>
          <a:custGeom>
            <a:avLst/>
            <a:gdLst/>
            <a:ahLst/>
            <a:cxnLst>
              <a:cxn ang="0">
                <a:pos x="wd2" y="hd2"/>
              </a:cxn>
              <a:cxn ang="5400000">
                <a:pos x="wd2" y="hd2"/>
              </a:cxn>
              <a:cxn ang="10800000">
                <a:pos x="wd2" y="hd2"/>
              </a:cxn>
              <a:cxn ang="16200000">
                <a:pos x="wd2" y="hd2"/>
              </a:cxn>
            </a:cxnLst>
            <a:rect l="0" t="0" r="r" b="b"/>
            <a:pathLst>
              <a:path w="21600" h="21600" extrusionOk="0">
                <a:moveTo>
                  <a:pt x="21600" y="11479"/>
                </a:moveTo>
                <a:lnTo>
                  <a:pt x="14758" y="0"/>
                </a:lnTo>
                <a:lnTo>
                  <a:pt x="14758" y="5401"/>
                </a:lnTo>
                <a:cubicBezTo>
                  <a:pt x="1073" y="5401"/>
                  <a:pt x="0" y="18902"/>
                  <a:pt x="0" y="21600"/>
                </a:cubicBezTo>
                <a:cubicBezTo>
                  <a:pt x="2951" y="10803"/>
                  <a:pt x="14758" y="16196"/>
                  <a:pt x="14758" y="16196"/>
                </a:cubicBezTo>
                <a:lnTo>
                  <a:pt x="14758" y="21600"/>
                </a:lnTo>
                <a:lnTo>
                  <a:pt x="21600" y="11479"/>
                </a:lnTo>
                <a:close/>
              </a:path>
            </a:pathLst>
          </a:custGeom>
          <a:ln w="25400">
            <a:solidFill>
              <a:srgbClr val="212121"/>
            </a:solidFill>
            <a:miter lim="400000"/>
          </a:ln>
        </p:spPr>
        <p:txBody>
          <a:bodyPr lIns="50800" tIns="50800" rIns="50800" bIns="50800" anchor="ctr"/>
          <a:lstStyle/>
          <a:p>
            <a:pPr marL="40639" marR="40639" lvl="0" algn="l" defTabSz="914400">
              <a:defRPr sz="1200">
                <a:uFill>
                  <a:solidFill>
                    <a:srgbClr val="FFFFFF"/>
                  </a:solidFill>
                </a:uFill>
              </a:defRPr>
            </a:pPr>
            <a:endParaRPr/>
          </a:p>
        </p:txBody>
      </p:sp>
    </p:spTree>
  </p:cSld>
  <p:clrMapOvr>
    <a:masterClrMapping/>
  </p:clrMapOvr>
  <p:transition xmlns:p14="http://schemas.microsoft.com/office/powerpoint/2010/mai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 name="background.png"/>
          <p:cNvPicPr/>
          <p:nvPr/>
        </p:nvPicPr>
        <p:blipFill>
          <a:blip r:embed="rId2">
            <a:extLst/>
          </a:blip>
          <a:stretch>
            <a:fillRect/>
          </a:stretch>
        </p:blipFill>
        <p:spPr>
          <a:xfrm>
            <a:off x="0" y="0"/>
            <a:ext cx="8128000" cy="14427200"/>
          </a:xfrm>
          <a:prstGeom prst="rect">
            <a:avLst/>
          </a:prstGeom>
          <a:ln w="12700">
            <a:miter lim="400000"/>
          </a:ln>
          <a:effectLst>
            <a:outerShdw blurRad="12700" dist="12700" dir="5400000" rotWithShape="0">
              <a:srgbClr val="000000"/>
            </a:outerShdw>
          </a:effectLst>
        </p:spPr>
      </p:pic>
      <p:pic>
        <p:nvPicPr>
          <p:cNvPr id="687" name="backgroundblur.png"/>
          <p:cNvPicPr/>
          <p:nvPr/>
        </p:nvPicPr>
        <p:blipFill>
          <a:blip r:embed="rId3">
            <a:extLst/>
          </a:blip>
          <a:stretch>
            <a:fillRect/>
          </a:stretch>
        </p:blipFill>
        <p:spPr>
          <a:xfrm>
            <a:off x="0" y="0"/>
            <a:ext cx="8128000" cy="14427200"/>
          </a:xfrm>
          <a:prstGeom prst="rect">
            <a:avLst/>
          </a:prstGeom>
          <a:ln w="12700">
            <a:miter lim="400000"/>
          </a:ln>
        </p:spPr>
      </p:pic>
      <p:sp>
        <p:nvSpPr>
          <p:cNvPr id="688" name="Shape 688"/>
          <p:cNvSpPr/>
          <p:nvPr/>
        </p:nvSpPr>
        <p:spPr>
          <a:xfrm>
            <a:off x="-320080" y="1117600"/>
            <a:ext cx="8768160" cy="1625600"/>
          </a:xfrm>
          <a:prstGeom prst="rect">
            <a:avLst/>
          </a:prstGeom>
          <a:solidFill>
            <a:srgbClr val="000000">
              <a:alpha val="50442"/>
            </a:srgbClr>
          </a:solidFill>
          <a:ln w="12700">
            <a:solidFill>
              <a:srgbClr val="212121">
                <a:alpha val="50442"/>
              </a:srgbClr>
            </a:solidFill>
            <a:miter lim="400000"/>
          </a:ln>
          <a:effectLst>
            <a:outerShdw blurRad="355600" rotWithShape="0">
              <a:srgbClr val="000000">
                <a:alpha val="75000"/>
              </a:srgbClr>
            </a:outerShdw>
          </a:effectLst>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689" name="Shape 689"/>
          <p:cNvSpPr/>
          <p:nvPr/>
        </p:nvSpPr>
        <p:spPr>
          <a:xfrm>
            <a:off x="-25400" y="-25400"/>
            <a:ext cx="8178800" cy="1022350"/>
          </a:xfrm>
          <a:prstGeom prst="rect">
            <a:avLst/>
          </a:prstGeom>
          <a:solidFill>
            <a:srgbClr val="E9503F"/>
          </a:solidFill>
          <a:ln w="25400">
            <a:miter lim="400000"/>
          </a:ln>
          <a:effectLst>
            <a:outerShdw blurRad="355600" rotWithShape="0">
              <a:srgbClr val="000000">
                <a:alpha val="75000"/>
              </a:srgbClr>
            </a:outerShdw>
          </a:effectLst>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690" name="Shape 690"/>
          <p:cNvSpPr/>
          <p:nvPr/>
        </p:nvSpPr>
        <p:spPr>
          <a:xfrm>
            <a:off x="302746" y="281997"/>
            <a:ext cx="222741" cy="43111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63500">
            <a:solidFill>
              <a:srgbClr val="FFFFFF"/>
            </a:solidFill>
            <a:miter lim="400000"/>
          </a:ln>
        </p:spPr>
        <p:txBody>
          <a:bodyPr lIns="0" tIns="0" rIns="0" bIns="0" anchor="ctr"/>
          <a:lstStyle/>
          <a:p>
            <a:pPr lvl="0">
              <a:defRPr>
                <a:latin typeface="Helvetica Neue"/>
                <a:ea typeface="Helvetica Neue"/>
                <a:cs typeface="Helvetica Neue"/>
                <a:sym typeface="Helvetica Neue"/>
              </a:defRPr>
            </a:pPr>
            <a:endParaRPr/>
          </a:p>
        </p:txBody>
      </p:sp>
      <p:sp>
        <p:nvSpPr>
          <p:cNvPr id="691" name="Shape 691"/>
          <p:cNvSpPr/>
          <p:nvPr/>
        </p:nvSpPr>
        <p:spPr>
          <a:xfrm>
            <a:off x="2654728" y="131192"/>
            <a:ext cx="3308605" cy="7091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4000">
                <a:latin typeface="Helvetica Neue Thin"/>
                <a:ea typeface="Helvetica Neue Thin"/>
                <a:cs typeface="Helvetica Neue Thin"/>
                <a:sym typeface="Helvetica Neue Thin"/>
              </a:defRPr>
            </a:lvl1pPr>
          </a:lstStyle>
          <a:p>
            <a:pPr lvl="0">
              <a:defRPr sz="1800">
                <a:solidFill>
                  <a:srgbClr val="000000"/>
                </a:solidFill>
              </a:defRPr>
            </a:pPr>
            <a:r>
              <a:rPr sz="4000">
                <a:solidFill>
                  <a:srgbClr val="FFFFFF"/>
                </a:solidFill>
              </a:rPr>
              <a:t>Search Results</a:t>
            </a:r>
          </a:p>
        </p:txBody>
      </p:sp>
      <p:pic>
        <p:nvPicPr>
          <p:cNvPr id="692" name="caseWhite.png"/>
          <p:cNvPicPr/>
          <p:nvPr/>
        </p:nvPicPr>
        <p:blipFill>
          <a:blip r:embed="rId4">
            <a:extLst/>
          </a:blip>
          <a:stretch>
            <a:fillRect/>
          </a:stretch>
        </p:blipFill>
        <p:spPr>
          <a:xfrm>
            <a:off x="2026179" y="218133"/>
            <a:ext cx="525260" cy="476017"/>
          </a:xfrm>
          <a:prstGeom prst="rect">
            <a:avLst/>
          </a:prstGeom>
          <a:ln w="12700">
            <a:miter lim="400000"/>
          </a:ln>
        </p:spPr>
      </p:pic>
      <p:sp>
        <p:nvSpPr>
          <p:cNvPr id="693" name="Shape 693"/>
          <p:cNvSpPr/>
          <p:nvPr/>
        </p:nvSpPr>
        <p:spPr>
          <a:xfrm>
            <a:off x="84666" y="1105360"/>
            <a:ext cx="3869285"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600">
                <a:latin typeface="Helvetica Neue Light"/>
                <a:ea typeface="Helvetica Neue Light"/>
                <a:cs typeface="Helvetica Neue Light"/>
                <a:sym typeface="Helvetica Neue Light"/>
              </a:defRPr>
            </a:lvl1pPr>
          </a:lstStyle>
          <a:p>
            <a:pPr lvl="0">
              <a:defRPr sz="1800">
                <a:solidFill>
                  <a:srgbClr val="000000"/>
                </a:solidFill>
              </a:defRPr>
            </a:pPr>
            <a:r>
              <a:rPr sz="3600">
                <a:solidFill>
                  <a:srgbClr val="FFFFFF"/>
                </a:solidFill>
              </a:rPr>
              <a:t>Job Title goes here</a:t>
            </a:r>
          </a:p>
        </p:txBody>
      </p:sp>
      <p:sp>
        <p:nvSpPr>
          <p:cNvPr id="694" name="Shape 694"/>
          <p:cNvSpPr/>
          <p:nvPr/>
        </p:nvSpPr>
        <p:spPr>
          <a:xfrm>
            <a:off x="92493" y="2329221"/>
            <a:ext cx="225954" cy="379224"/>
          </a:xfrm>
          <a:custGeom>
            <a:avLst/>
            <a:gdLst/>
            <a:ahLst/>
            <a:cxnLst>
              <a:cxn ang="0">
                <a:pos x="wd2" y="hd2"/>
              </a:cxn>
              <a:cxn ang="5400000">
                <a:pos x="wd2" y="hd2"/>
              </a:cxn>
              <a:cxn ang="10800000">
                <a:pos x="wd2" y="hd2"/>
              </a:cxn>
              <a:cxn ang="16200000">
                <a:pos x="wd2" y="hd2"/>
              </a:cxn>
            </a:cxnLst>
            <a:rect l="0" t="0" r="r" b="b"/>
            <a:pathLst>
              <a:path w="21600" h="21600" extrusionOk="0">
                <a:moveTo>
                  <a:pt x="21600" y="6646"/>
                </a:moveTo>
                <a:cubicBezTo>
                  <a:pt x="21600" y="2976"/>
                  <a:pt x="16767" y="0"/>
                  <a:pt x="10800" y="0"/>
                </a:cubicBezTo>
                <a:cubicBezTo>
                  <a:pt x="4836" y="0"/>
                  <a:pt x="0" y="2976"/>
                  <a:pt x="0" y="6646"/>
                </a:cubicBezTo>
                <a:cubicBezTo>
                  <a:pt x="0" y="7858"/>
                  <a:pt x="537" y="8991"/>
                  <a:pt x="1458" y="9969"/>
                </a:cubicBezTo>
                <a:lnTo>
                  <a:pt x="1444" y="9969"/>
                </a:lnTo>
                <a:lnTo>
                  <a:pt x="10800" y="21600"/>
                </a:lnTo>
                <a:lnTo>
                  <a:pt x="20160" y="9969"/>
                </a:lnTo>
                <a:lnTo>
                  <a:pt x="20145" y="9969"/>
                </a:lnTo>
                <a:cubicBezTo>
                  <a:pt x="21068" y="8991"/>
                  <a:pt x="21600" y="7858"/>
                  <a:pt x="21600" y="6646"/>
                </a:cubicBezTo>
                <a:close/>
                <a:moveTo>
                  <a:pt x="10803" y="9968"/>
                </a:moveTo>
                <a:cubicBezTo>
                  <a:pt x="7819" y="9968"/>
                  <a:pt x="5403" y="8480"/>
                  <a:pt x="5403" y="6645"/>
                </a:cubicBezTo>
                <a:cubicBezTo>
                  <a:pt x="5403" y="4810"/>
                  <a:pt x="7819" y="3322"/>
                  <a:pt x="10803" y="3322"/>
                </a:cubicBezTo>
                <a:cubicBezTo>
                  <a:pt x="13783" y="3322"/>
                  <a:pt x="16203" y="4810"/>
                  <a:pt x="16203" y="6645"/>
                </a:cubicBezTo>
                <a:cubicBezTo>
                  <a:pt x="16203" y="8480"/>
                  <a:pt x="13783" y="9968"/>
                  <a:pt x="10803" y="9968"/>
                </a:cubicBezTo>
                <a:close/>
              </a:path>
            </a:pathLst>
          </a:custGeom>
          <a:solidFill>
            <a:srgbClr val="00C899"/>
          </a:solidFill>
          <a:ln w="25400">
            <a:miter lim="400000"/>
          </a:ln>
        </p:spPr>
        <p:txBody>
          <a:bodyPr lIns="0" tIns="0" rIns="0" bIns="0" anchor="ctr"/>
          <a:lstStyle/>
          <a:p>
            <a:pPr lvl="0"/>
            <a:endParaRPr/>
          </a:p>
        </p:txBody>
      </p:sp>
      <p:sp>
        <p:nvSpPr>
          <p:cNvPr id="695" name="Shape 695"/>
          <p:cNvSpPr/>
          <p:nvPr/>
        </p:nvSpPr>
        <p:spPr>
          <a:xfrm>
            <a:off x="341466" y="2331648"/>
            <a:ext cx="2019911" cy="3743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1800">
                <a:latin typeface="Helvetica Neue Light"/>
                <a:ea typeface="Helvetica Neue Light"/>
                <a:cs typeface="Helvetica Neue Light"/>
                <a:sym typeface="Helvetica Neue Light"/>
              </a:defRPr>
            </a:lvl1pPr>
          </a:lstStyle>
          <a:p>
            <a:pPr lvl="0">
              <a:defRPr>
                <a:solidFill>
                  <a:srgbClr val="000000"/>
                </a:solidFill>
              </a:defRPr>
            </a:pPr>
            <a:r>
              <a:rPr>
                <a:solidFill>
                  <a:srgbClr val="FFFFFF"/>
                </a:solidFill>
              </a:rPr>
              <a:t>City, State, Country</a:t>
            </a:r>
          </a:p>
        </p:txBody>
      </p:sp>
      <p:sp>
        <p:nvSpPr>
          <p:cNvPr id="696" name="Shape 696"/>
          <p:cNvSpPr/>
          <p:nvPr/>
        </p:nvSpPr>
        <p:spPr>
          <a:xfrm>
            <a:off x="46566" y="1810330"/>
            <a:ext cx="765718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400">
                <a:latin typeface="Helvetica Neue Light"/>
                <a:ea typeface="Helvetica Neue Light"/>
                <a:cs typeface="Helvetica Neue Light"/>
                <a:sym typeface="Helvetica Neue Light"/>
              </a:defRPr>
            </a:lvl1pPr>
          </a:lstStyle>
          <a:p>
            <a:pPr lvl="0">
              <a:defRPr sz="1800">
                <a:solidFill>
                  <a:srgbClr val="000000"/>
                </a:solidFill>
              </a:defRPr>
            </a:pPr>
            <a:r>
              <a:rPr sz="2400">
                <a:solidFill>
                  <a:srgbClr val="FFFFFF"/>
                </a:solidFill>
              </a:rPr>
              <a:t>Small blurb about the job, only a few words to describe it.</a:t>
            </a:r>
          </a:p>
        </p:txBody>
      </p:sp>
      <p:sp>
        <p:nvSpPr>
          <p:cNvPr id="697" name="Shape 697"/>
          <p:cNvSpPr/>
          <p:nvPr/>
        </p:nvSpPr>
        <p:spPr>
          <a:xfrm>
            <a:off x="-320080" y="2876089"/>
            <a:ext cx="8768160" cy="1625601"/>
          </a:xfrm>
          <a:prstGeom prst="rect">
            <a:avLst/>
          </a:prstGeom>
          <a:solidFill>
            <a:srgbClr val="000000">
              <a:alpha val="50442"/>
            </a:srgbClr>
          </a:solidFill>
          <a:ln w="12700">
            <a:solidFill>
              <a:srgbClr val="212121">
                <a:alpha val="50442"/>
              </a:srgbClr>
            </a:solidFill>
            <a:miter lim="400000"/>
          </a:ln>
          <a:effectLst>
            <a:outerShdw blurRad="355600" rotWithShape="0">
              <a:srgbClr val="000000">
                <a:alpha val="75000"/>
              </a:srgbClr>
            </a:outerShdw>
          </a:effectLst>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698" name="Shape 698"/>
          <p:cNvSpPr/>
          <p:nvPr/>
        </p:nvSpPr>
        <p:spPr>
          <a:xfrm>
            <a:off x="84666" y="2863850"/>
            <a:ext cx="3869285"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600">
                <a:latin typeface="Helvetica Neue Light"/>
                <a:ea typeface="Helvetica Neue Light"/>
                <a:cs typeface="Helvetica Neue Light"/>
                <a:sym typeface="Helvetica Neue Light"/>
              </a:defRPr>
            </a:lvl1pPr>
          </a:lstStyle>
          <a:p>
            <a:pPr lvl="0">
              <a:defRPr sz="1800">
                <a:solidFill>
                  <a:srgbClr val="000000"/>
                </a:solidFill>
              </a:defRPr>
            </a:pPr>
            <a:r>
              <a:rPr sz="3600">
                <a:solidFill>
                  <a:srgbClr val="FFFFFF"/>
                </a:solidFill>
              </a:rPr>
              <a:t>Job Title goes here</a:t>
            </a:r>
          </a:p>
        </p:txBody>
      </p:sp>
      <p:sp>
        <p:nvSpPr>
          <p:cNvPr id="699" name="Shape 699"/>
          <p:cNvSpPr/>
          <p:nvPr/>
        </p:nvSpPr>
        <p:spPr>
          <a:xfrm>
            <a:off x="92493" y="4087711"/>
            <a:ext cx="225954" cy="379224"/>
          </a:xfrm>
          <a:custGeom>
            <a:avLst/>
            <a:gdLst/>
            <a:ahLst/>
            <a:cxnLst>
              <a:cxn ang="0">
                <a:pos x="wd2" y="hd2"/>
              </a:cxn>
              <a:cxn ang="5400000">
                <a:pos x="wd2" y="hd2"/>
              </a:cxn>
              <a:cxn ang="10800000">
                <a:pos x="wd2" y="hd2"/>
              </a:cxn>
              <a:cxn ang="16200000">
                <a:pos x="wd2" y="hd2"/>
              </a:cxn>
            </a:cxnLst>
            <a:rect l="0" t="0" r="r" b="b"/>
            <a:pathLst>
              <a:path w="21600" h="21600" extrusionOk="0">
                <a:moveTo>
                  <a:pt x="21600" y="6646"/>
                </a:moveTo>
                <a:cubicBezTo>
                  <a:pt x="21600" y="2976"/>
                  <a:pt x="16767" y="0"/>
                  <a:pt x="10800" y="0"/>
                </a:cubicBezTo>
                <a:cubicBezTo>
                  <a:pt x="4836" y="0"/>
                  <a:pt x="0" y="2976"/>
                  <a:pt x="0" y="6646"/>
                </a:cubicBezTo>
                <a:cubicBezTo>
                  <a:pt x="0" y="7858"/>
                  <a:pt x="537" y="8991"/>
                  <a:pt x="1458" y="9969"/>
                </a:cubicBezTo>
                <a:lnTo>
                  <a:pt x="1444" y="9969"/>
                </a:lnTo>
                <a:lnTo>
                  <a:pt x="10800" y="21600"/>
                </a:lnTo>
                <a:lnTo>
                  <a:pt x="20160" y="9969"/>
                </a:lnTo>
                <a:lnTo>
                  <a:pt x="20145" y="9969"/>
                </a:lnTo>
                <a:cubicBezTo>
                  <a:pt x="21068" y="8991"/>
                  <a:pt x="21600" y="7858"/>
                  <a:pt x="21600" y="6646"/>
                </a:cubicBezTo>
                <a:close/>
                <a:moveTo>
                  <a:pt x="10803" y="9968"/>
                </a:moveTo>
                <a:cubicBezTo>
                  <a:pt x="7819" y="9968"/>
                  <a:pt x="5403" y="8480"/>
                  <a:pt x="5403" y="6645"/>
                </a:cubicBezTo>
                <a:cubicBezTo>
                  <a:pt x="5403" y="4810"/>
                  <a:pt x="7819" y="3322"/>
                  <a:pt x="10803" y="3322"/>
                </a:cubicBezTo>
                <a:cubicBezTo>
                  <a:pt x="13783" y="3322"/>
                  <a:pt x="16203" y="4810"/>
                  <a:pt x="16203" y="6645"/>
                </a:cubicBezTo>
                <a:cubicBezTo>
                  <a:pt x="16203" y="8480"/>
                  <a:pt x="13783" y="9968"/>
                  <a:pt x="10803" y="9968"/>
                </a:cubicBezTo>
                <a:close/>
              </a:path>
            </a:pathLst>
          </a:custGeom>
          <a:solidFill>
            <a:srgbClr val="00C899"/>
          </a:solidFill>
          <a:ln w="25400">
            <a:miter lim="400000"/>
          </a:ln>
        </p:spPr>
        <p:txBody>
          <a:bodyPr lIns="0" tIns="0" rIns="0" bIns="0" anchor="ctr"/>
          <a:lstStyle/>
          <a:p>
            <a:pPr lvl="0"/>
            <a:endParaRPr/>
          </a:p>
        </p:txBody>
      </p:sp>
      <p:sp>
        <p:nvSpPr>
          <p:cNvPr id="700" name="Shape 700"/>
          <p:cNvSpPr/>
          <p:nvPr/>
        </p:nvSpPr>
        <p:spPr>
          <a:xfrm>
            <a:off x="341466" y="4090138"/>
            <a:ext cx="2019911" cy="3743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1800">
                <a:latin typeface="Helvetica Neue Light"/>
                <a:ea typeface="Helvetica Neue Light"/>
                <a:cs typeface="Helvetica Neue Light"/>
                <a:sym typeface="Helvetica Neue Light"/>
              </a:defRPr>
            </a:lvl1pPr>
          </a:lstStyle>
          <a:p>
            <a:pPr lvl="0">
              <a:defRPr>
                <a:solidFill>
                  <a:srgbClr val="000000"/>
                </a:solidFill>
              </a:defRPr>
            </a:pPr>
            <a:r>
              <a:rPr>
                <a:solidFill>
                  <a:srgbClr val="FFFFFF"/>
                </a:solidFill>
              </a:rPr>
              <a:t>City, State, Country</a:t>
            </a:r>
          </a:p>
        </p:txBody>
      </p:sp>
      <p:sp>
        <p:nvSpPr>
          <p:cNvPr id="701" name="Shape 701"/>
          <p:cNvSpPr/>
          <p:nvPr/>
        </p:nvSpPr>
        <p:spPr>
          <a:xfrm>
            <a:off x="46566" y="3568820"/>
            <a:ext cx="765718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400">
                <a:latin typeface="Helvetica Neue Light"/>
                <a:ea typeface="Helvetica Neue Light"/>
                <a:cs typeface="Helvetica Neue Light"/>
                <a:sym typeface="Helvetica Neue Light"/>
              </a:defRPr>
            </a:lvl1pPr>
          </a:lstStyle>
          <a:p>
            <a:pPr lvl="0">
              <a:defRPr sz="1800">
                <a:solidFill>
                  <a:srgbClr val="000000"/>
                </a:solidFill>
              </a:defRPr>
            </a:pPr>
            <a:r>
              <a:rPr sz="2400">
                <a:solidFill>
                  <a:srgbClr val="FFFFFF"/>
                </a:solidFill>
              </a:rPr>
              <a:t>Small blurb about the job, only a few words to describe it.</a:t>
            </a:r>
          </a:p>
        </p:txBody>
      </p:sp>
      <p:sp>
        <p:nvSpPr>
          <p:cNvPr id="702" name="Shape 702"/>
          <p:cNvSpPr/>
          <p:nvPr/>
        </p:nvSpPr>
        <p:spPr>
          <a:xfrm>
            <a:off x="3429000" y="12636500"/>
            <a:ext cx="1270000" cy="12700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C997"/>
          </a:solidFill>
          <a:ln w="25400">
            <a:solidFill>
              <a:srgbClr val="FFFFFF"/>
            </a:solidFill>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703" name="Shape 703"/>
          <p:cNvSpPr/>
          <p:nvPr/>
        </p:nvSpPr>
        <p:spPr>
          <a:xfrm>
            <a:off x="3246755" y="13951048"/>
            <a:ext cx="1634491" cy="399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atin typeface="Helvetica Neue Light"/>
                <a:ea typeface="Helvetica Neue Light"/>
                <a:cs typeface="Helvetica Neue Light"/>
                <a:sym typeface="Helvetica Neue Light"/>
              </a:defRPr>
            </a:lvl1pPr>
          </a:lstStyle>
          <a:p>
            <a:pPr lvl="0">
              <a:defRPr sz="1800">
                <a:solidFill>
                  <a:srgbClr val="000000"/>
                </a:solidFill>
              </a:defRPr>
            </a:pPr>
            <a:r>
              <a:rPr sz="2000">
                <a:solidFill>
                  <a:srgbClr val="FFFFFF"/>
                </a:solidFill>
              </a:rPr>
              <a:t>Refine Search</a:t>
            </a:r>
          </a:p>
        </p:txBody>
      </p:sp>
      <p:sp>
        <p:nvSpPr>
          <p:cNvPr id="704" name="Shape 704"/>
          <p:cNvSpPr/>
          <p:nvPr/>
        </p:nvSpPr>
        <p:spPr>
          <a:xfrm>
            <a:off x="3786980" y="13361192"/>
            <a:ext cx="187326" cy="18732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532" y="10804"/>
                </a:lnTo>
                <a:lnTo>
                  <a:pt x="3073" y="0"/>
                </a:lnTo>
                <a:lnTo>
                  <a:pt x="12341" y="9267"/>
                </a:lnTo>
                <a:lnTo>
                  <a:pt x="21600" y="18526"/>
                </a:lnTo>
                <a:lnTo>
                  <a:pt x="10804" y="20072"/>
                </a:lnTo>
                <a:lnTo>
                  <a:pt x="0" y="21600"/>
                </a:lnTo>
                <a:close/>
              </a:path>
            </a:pathLst>
          </a:custGeom>
          <a:solidFill>
            <a:srgbClr val="FFFFFF"/>
          </a:solidFill>
          <a:ln w="25400">
            <a:miter lim="400000"/>
          </a:ln>
        </p:spPr>
        <p:txBody>
          <a:bodyPr lIns="0" tIns="0" rIns="0" bIns="0" anchor="ctr"/>
          <a:lstStyle/>
          <a:p>
            <a:pPr lvl="0"/>
            <a:endParaRPr/>
          </a:p>
        </p:txBody>
      </p:sp>
      <p:sp>
        <p:nvSpPr>
          <p:cNvPr id="705" name="Shape 705"/>
          <p:cNvSpPr/>
          <p:nvPr/>
        </p:nvSpPr>
        <p:spPr>
          <a:xfrm>
            <a:off x="3834605" y="13077029"/>
            <a:ext cx="427038" cy="430214"/>
          </a:xfrm>
          <a:custGeom>
            <a:avLst/>
            <a:gdLst/>
            <a:ahLst/>
            <a:cxnLst>
              <a:cxn ang="0">
                <a:pos x="wd2" y="hd2"/>
              </a:cxn>
              <a:cxn ang="5400000">
                <a:pos x="wd2" y="hd2"/>
              </a:cxn>
              <a:cxn ang="10800000">
                <a:pos x="wd2" y="hd2"/>
              </a:cxn>
              <a:cxn ang="16200000">
                <a:pos x="wd2" y="hd2"/>
              </a:cxn>
            </a:cxnLst>
            <a:rect l="0" t="0" r="r" b="b"/>
            <a:pathLst>
              <a:path w="21600" h="21600" extrusionOk="0">
                <a:moveTo>
                  <a:pt x="20252" y="6749"/>
                </a:moveTo>
                <a:lnTo>
                  <a:pt x="8101" y="18902"/>
                </a:lnTo>
                <a:lnTo>
                  <a:pt x="6753" y="16936"/>
                </a:lnTo>
                <a:lnTo>
                  <a:pt x="18902" y="4782"/>
                </a:lnTo>
                <a:lnTo>
                  <a:pt x="16823" y="2700"/>
                </a:lnTo>
                <a:lnTo>
                  <a:pt x="4670" y="14849"/>
                </a:lnTo>
                <a:lnTo>
                  <a:pt x="2696" y="13500"/>
                </a:lnTo>
                <a:lnTo>
                  <a:pt x="14851" y="1350"/>
                </a:lnTo>
                <a:lnTo>
                  <a:pt x="13501" y="0"/>
                </a:lnTo>
                <a:lnTo>
                  <a:pt x="0" y="13500"/>
                </a:lnTo>
                <a:lnTo>
                  <a:pt x="8101" y="21600"/>
                </a:lnTo>
                <a:lnTo>
                  <a:pt x="21600" y="8099"/>
                </a:lnTo>
                <a:lnTo>
                  <a:pt x="20252" y="6749"/>
                </a:lnTo>
                <a:close/>
              </a:path>
            </a:pathLst>
          </a:custGeom>
          <a:solidFill>
            <a:srgbClr val="FFFFFF"/>
          </a:solidFill>
          <a:ln w="25400">
            <a:miter lim="400000"/>
          </a:ln>
        </p:spPr>
        <p:txBody>
          <a:bodyPr lIns="0" tIns="0" rIns="0" bIns="0" anchor="ctr"/>
          <a:lstStyle/>
          <a:p>
            <a:pPr lvl="0"/>
            <a:endParaRPr/>
          </a:p>
        </p:txBody>
      </p:sp>
      <p:sp>
        <p:nvSpPr>
          <p:cNvPr id="706" name="Shape 706"/>
          <p:cNvSpPr/>
          <p:nvPr/>
        </p:nvSpPr>
        <p:spPr>
          <a:xfrm>
            <a:off x="4117180" y="12994482"/>
            <a:ext cx="223840" cy="227011"/>
          </a:xfrm>
          <a:custGeom>
            <a:avLst/>
            <a:gdLst/>
            <a:ahLst/>
            <a:cxnLst>
              <a:cxn ang="0">
                <a:pos x="wd2" y="hd2"/>
              </a:cxn>
              <a:cxn ang="5400000">
                <a:pos x="wd2" y="hd2"/>
              </a:cxn>
              <a:cxn ang="10800000">
                <a:pos x="wd2" y="hd2"/>
              </a:cxn>
              <a:cxn ang="16200000">
                <a:pos x="wd2" y="hd2"/>
              </a:cxn>
            </a:cxnLst>
            <a:rect l="0" t="0" r="r" b="b"/>
            <a:pathLst>
              <a:path w="21237" h="21242" extrusionOk="0">
                <a:moveTo>
                  <a:pt x="20266" y="16092"/>
                </a:moveTo>
                <a:cubicBezTo>
                  <a:pt x="21600" y="14768"/>
                  <a:pt x="21553" y="12542"/>
                  <a:pt x="20166" y="11154"/>
                </a:cubicBezTo>
                <a:lnTo>
                  <a:pt x="10088" y="1066"/>
                </a:lnTo>
                <a:cubicBezTo>
                  <a:pt x="8704" y="-318"/>
                  <a:pt x="6475" y="-358"/>
                  <a:pt x="5152" y="969"/>
                </a:cubicBezTo>
                <a:cubicBezTo>
                  <a:pt x="5044" y="1077"/>
                  <a:pt x="4994" y="1217"/>
                  <a:pt x="4904" y="1332"/>
                </a:cubicBezTo>
                <a:lnTo>
                  <a:pt x="4846" y="1271"/>
                </a:lnTo>
                <a:lnTo>
                  <a:pt x="0" y="6112"/>
                </a:lnTo>
                <a:lnTo>
                  <a:pt x="15125" y="21242"/>
                </a:lnTo>
                <a:lnTo>
                  <a:pt x="19964" y="16398"/>
                </a:lnTo>
                <a:lnTo>
                  <a:pt x="19899" y="16333"/>
                </a:lnTo>
                <a:cubicBezTo>
                  <a:pt x="20022" y="16243"/>
                  <a:pt x="20155" y="16203"/>
                  <a:pt x="20266" y="16092"/>
                </a:cubicBezTo>
                <a:close/>
              </a:path>
            </a:pathLst>
          </a:custGeom>
          <a:solidFill>
            <a:srgbClr val="FFFFFF"/>
          </a:solidFill>
          <a:ln w="25400">
            <a:miter lim="400000"/>
          </a:ln>
        </p:spPr>
        <p:txBody>
          <a:bodyPr lIns="0" tIns="0" rIns="0" bIns="0" anchor="ctr"/>
          <a:lstStyle/>
          <a:p>
            <a:pPr lvl="0"/>
            <a:endParaRPr/>
          </a:p>
        </p:txBody>
      </p:sp>
      <p:sp>
        <p:nvSpPr>
          <p:cNvPr id="707" name="Shape 707"/>
          <p:cNvSpPr/>
          <p:nvPr/>
        </p:nvSpPr>
        <p:spPr>
          <a:xfrm>
            <a:off x="-320080" y="4628689"/>
            <a:ext cx="8768160" cy="1625601"/>
          </a:xfrm>
          <a:prstGeom prst="rect">
            <a:avLst/>
          </a:prstGeom>
          <a:solidFill>
            <a:srgbClr val="000000">
              <a:alpha val="50442"/>
            </a:srgbClr>
          </a:solidFill>
          <a:ln w="12700">
            <a:solidFill>
              <a:srgbClr val="212121">
                <a:alpha val="50442"/>
              </a:srgbClr>
            </a:solidFill>
            <a:miter lim="400000"/>
          </a:ln>
          <a:effectLst>
            <a:outerShdw blurRad="355600" rotWithShape="0">
              <a:srgbClr val="000000">
                <a:alpha val="75000"/>
              </a:srgbClr>
            </a:outerShdw>
          </a:effectLst>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708" name="Shape 708"/>
          <p:cNvSpPr/>
          <p:nvPr/>
        </p:nvSpPr>
        <p:spPr>
          <a:xfrm>
            <a:off x="84666" y="4616450"/>
            <a:ext cx="3869285"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600">
                <a:latin typeface="Helvetica Neue Light"/>
                <a:ea typeface="Helvetica Neue Light"/>
                <a:cs typeface="Helvetica Neue Light"/>
                <a:sym typeface="Helvetica Neue Light"/>
              </a:defRPr>
            </a:lvl1pPr>
          </a:lstStyle>
          <a:p>
            <a:pPr lvl="0">
              <a:defRPr sz="1800">
                <a:solidFill>
                  <a:srgbClr val="000000"/>
                </a:solidFill>
              </a:defRPr>
            </a:pPr>
            <a:r>
              <a:rPr sz="3600">
                <a:solidFill>
                  <a:srgbClr val="FFFFFF"/>
                </a:solidFill>
              </a:rPr>
              <a:t>Job Title goes here</a:t>
            </a:r>
          </a:p>
        </p:txBody>
      </p:sp>
      <p:sp>
        <p:nvSpPr>
          <p:cNvPr id="709" name="Shape 709"/>
          <p:cNvSpPr/>
          <p:nvPr/>
        </p:nvSpPr>
        <p:spPr>
          <a:xfrm>
            <a:off x="92493" y="5840311"/>
            <a:ext cx="225954" cy="379224"/>
          </a:xfrm>
          <a:custGeom>
            <a:avLst/>
            <a:gdLst/>
            <a:ahLst/>
            <a:cxnLst>
              <a:cxn ang="0">
                <a:pos x="wd2" y="hd2"/>
              </a:cxn>
              <a:cxn ang="5400000">
                <a:pos x="wd2" y="hd2"/>
              </a:cxn>
              <a:cxn ang="10800000">
                <a:pos x="wd2" y="hd2"/>
              </a:cxn>
              <a:cxn ang="16200000">
                <a:pos x="wd2" y="hd2"/>
              </a:cxn>
            </a:cxnLst>
            <a:rect l="0" t="0" r="r" b="b"/>
            <a:pathLst>
              <a:path w="21600" h="21600" extrusionOk="0">
                <a:moveTo>
                  <a:pt x="21600" y="6646"/>
                </a:moveTo>
                <a:cubicBezTo>
                  <a:pt x="21600" y="2976"/>
                  <a:pt x="16767" y="0"/>
                  <a:pt x="10800" y="0"/>
                </a:cubicBezTo>
                <a:cubicBezTo>
                  <a:pt x="4836" y="0"/>
                  <a:pt x="0" y="2976"/>
                  <a:pt x="0" y="6646"/>
                </a:cubicBezTo>
                <a:cubicBezTo>
                  <a:pt x="0" y="7858"/>
                  <a:pt x="537" y="8991"/>
                  <a:pt x="1458" y="9969"/>
                </a:cubicBezTo>
                <a:lnTo>
                  <a:pt x="1444" y="9969"/>
                </a:lnTo>
                <a:lnTo>
                  <a:pt x="10800" y="21600"/>
                </a:lnTo>
                <a:lnTo>
                  <a:pt x="20160" y="9969"/>
                </a:lnTo>
                <a:lnTo>
                  <a:pt x="20145" y="9969"/>
                </a:lnTo>
                <a:cubicBezTo>
                  <a:pt x="21068" y="8991"/>
                  <a:pt x="21600" y="7858"/>
                  <a:pt x="21600" y="6646"/>
                </a:cubicBezTo>
                <a:close/>
                <a:moveTo>
                  <a:pt x="10803" y="9968"/>
                </a:moveTo>
                <a:cubicBezTo>
                  <a:pt x="7819" y="9968"/>
                  <a:pt x="5403" y="8480"/>
                  <a:pt x="5403" y="6645"/>
                </a:cubicBezTo>
                <a:cubicBezTo>
                  <a:pt x="5403" y="4810"/>
                  <a:pt x="7819" y="3322"/>
                  <a:pt x="10803" y="3322"/>
                </a:cubicBezTo>
                <a:cubicBezTo>
                  <a:pt x="13783" y="3322"/>
                  <a:pt x="16203" y="4810"/>
                  <a:pt x="16203" y="6645"/>
                </a:cubicBezTo>
                <a:cubicBezTo>
                  <a:pt x="16203" y="8480"/>
                  <a:pt x="13783" y="9968"/>
                  <a:pt x="10803" y="9968"/>
                </a:cubicBezTo>
                <a:close/>
              </a:path>
            </a:pathLst>
          </a:custGeom>
          <a:solidFill>
            <a:srgbClr val="00C899"/>
          </a:solidFill>
          <a:ln w="25400">
            <a:miter lim="400000"/>
          </a:ln>
        </p:spPr>
        <p:txBody>
          <a:bodyPr lIns="0" tIns="0" rIns="0" bIns="0" anchor="ctr"/>
          <a:lstStyle/>
          <a:p>
            <a:pPr lvl="0"/>
            <a:endParaRPr/>
          </a:p>
        </p:txBody>
      </p:sp>
      <p:sp>
        <p:nvSpPr>
          <p:cNvPr id="710" name="Shape 710"/>
          <p:cNvSpPr/>
          <p:nvPr/>
        </p:nvSpPr>
        <p:spPr>
          <a:xfrm>
            <a:off x="341466" y="5842738"/>
            <a:ext cx="2019911" cy="3743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1800">
                <a:latin typeface="Helvetica Neue Light"/>
                <a:ea typeface="Helvetica Neue Light"/>
                <a:cs typeface="Helvetica Neue Light"/>
                <a:sym typeface="Helvetica Neue Light"/>
              </a:defRPr>
            </a:lvl1pPr>
          </a:lstStyle>
          <a:p>
            <a:pPr lvl="0">
              <a:defRPr>
                <a:solidFill>
                  <a:srgbClr val="000000"/>
                </a:solidFill>
              </a:defRPr>
            </a:pPr>
            <a:r>
              <a:rPr>
                <a:solidFill>
                  <a:srgbClr val="FFFFFF"/>
                </a:solidFill>
              </a:rPr>
              <a:t>City, State, Country</a:t>
            </a:r>
          </a:p>
        </p:txBody>
      </p:sp>
      <p:sp>
        <p:nvSpPr>
          <p:cNvPr id="711" name="Shape 711"/>
          <p:cNvSpPr/>
          <p:nvPr/>
        </p:nvSpPr>
        <p:spPr>
          <a:xfrm>
            <a:off x="46566" y="5321420"/>
            <a:ext cx="765718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400">
                <a:latin typeface="Helvetica Neue Light"/>
                <a:ea typeface="Helvetica Neue Light"/>
                <a:cs typeface="Helvetica Neue Light"/>
                <a:sym typeface="Helvetica Neue Light"/>
              </a:defRPr>
            </a:lvl1pPr>
          </a:lstStyle>
          <a:p>
            <a:pPr lvl="0">
              <a:defRPr sz="1800">
                <a:solidFill>
                  <a:srgbClr val="000000"/>
                </a:solidFill>
              </a:defRPr>
            </a:pPr>
            <a:r>
              <a:rPr sz="2400">
                <a:solidFill>
                  <a:srgbClr val="FFFFFF"/>
                </a:solidFill>
              </a:rPr>
              <a:t>Small blurb about the job, only a few words to describe it.</a:t>
            </a:r>
          </a:p>
        </p:txBody>
      </p:sp>
      <p:sp>
        <p:nvSpPr>
          <p:cNvPr id="712" name="Shape 712"/>
          <p:cNvSpPr/>
          <p:nvPr/>
        </p:nvSpPr>
        <p:spPr>
          <a:xfrm>
            <a:off x="-320080" y="6387179"/>
            <a:ext cx="8768160" cy="1625601"/>
          </a:xfrm>
          <a:prstGeom prst="rect">
            <a:avLst/>
          </a:prstGeom>
          <a:solidFill>
            <a:srgbClr val="000000">
              <a:alpha val="50442"/>
            </a:srgbClr>
          </a:solidFill>
          <a:ln w="12700">
            <a:solidFill>
              <a:srgbClr val="212121">
                <a:alpha val="50442"/>
              </a:srgbClr>
            </a:solidFill>
            <a:miter lim="400000"/>
          </a:ln>
          <a:effectLst>
            <a:outerShdw blurRad="355600" rotWithShape="0">
              <a:srgbClr val="000000">
                <a:alpha val="75000"/>
              </a:srgbClr>
            </a:outerShdw>
          </a:effectLst>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713" name="Shape 713"/>
          <p:cNvSpPr/>
          <p:nvPr/>
        </p:nvSpPr>
        <p:spPr>
          <a:xfrm>
            <a:off x="84666" y="6374939"/>
            <a:ext cx="3869285"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600">
                <a:latin typeface="Helvetica Neue Light"/>
                <a:ea typeface="Helvetica Neue Light"/>
                <a:cs typeface="Helvetica Neue Light"/>
                <a:sym typeface="Helvetica Neue Light"/>
              </a:defRPr>
            </a:lvl1pPr>
          </a:lstStyle>
          <a:p>
            <a:pPr lvl="0">
              <a:defRPr sz="1800">
                <a:solidFill>
                  <a:srgbClr val="000000"/>
                </a:solidFill>
              </a:defRPr>
            </a:pPr>
            <a:r>
              <a:rPr sz="3600">
                <a:solidFill>
                  <a:srgbClr val="FFFFFF"/>
                </a:solidFill>
              </a:rPr>
              <a:t>Job Title goes here</a:t>
            </a:r>
          </a:p>
        </p:txBody>
      </p:sp>
      <p:sp>
        <p:nvSpPr>
          <p:cNvPr id="714" name="Shape 714"/>
          <p:cNvSpPr/>
          <p:nvPr/>
        </p:nvSpPr>
        <p:spPr>
          <a:xfrm>
            <a:off x="92493" y="7598801"/>
            <a:ext cx="225954" cy="379224"/>
          </a:xfrm>
          <a:custGeom>
            <a:avLst/>
            <a:gdLst/>
            <a:ahLst/>
            <a:cxnLst>
              <a:cxn ang="0">
                <a:pos x="wd2" y="hd2"/>
              </a:cxn>
              <a:cxn ang="5400000">
                <a:pos x="wd2" y="hd2"/>
              </a:cxn>
              <a:cxn ang="10800000">
                <a:pos x="wd2" y="hd2"/>
              </a:cxn>
              <a:cxn ang="16200000">
                <a:pos x="wd2" y="hd2"/>
              </a:cxn>
            </a:cxnLst>
            <a:rect l="0" t="0" r="r" b="b"/>
            <a:pathLst>
              <a:path w="21600" h="21600" extrusionOk="0">
                <a:moveTo>
                  <a:pt x="21600" y="6646"/>
                </a:moveTo>
                <a:cubicBezTo>
                  <a:pt x="21600" y="2976"/>
                  <a:pt x="16767" y="0"/>
                  <a:pt x="10800" y="0"/>
                </a:cubicBezTo>
                <a:cubicBezTo>
                  <a:pt x="4836" y="0"/>
                  <a:pt x="0" y="2976"/>
                  <a:pt x="0" y="6646"/>
                </a:cubicBezTo>
                <a:cubicBezTo>
                  <a:pt x="0" y="7858"/>
                  <a:pt x="537" y="8991"/>
                  <a:pt x="1458" y="9969"/>
                </a:cubicBezTo>
                <a:lnTo>
                  <a:pt x="1444" y="9969"/>
                </a:lnTo>
                <a:lnTo>
                  <a:pt x="10800" y="21600"/>
                </a:lnTo>
                <a:lnTo>
                  <a:pt x="20160" y="9969"/>
                </a:lnTo>
                <a:lnTo>
                  <a:pt x="20145" y="9969"/>
                </a:lnTo>
                <a:cubicBezTo>
                  <a:pt x="21068" y="8991"/>
                  <a:pt x="21600" y="7858"/>
                  <a:pt x="21600" y="6646"/>
                </a:cubicBezTo>
                <a:close/>
                <a:moveTo>
                  <a:pt x="10803" y="9968"/>
                </a:moveTo>
                <a:cubicBezTo>
                  <a:pt x="7819" y="9968"/>
                  <a:pt x="5403" y="8480"/>
                  <a:pt x="5403" y="6645"/>
                </a:cubicBezTo>
                <a:cubicBezTo>
                  <a:pt x="5403" y="4810"/>
                  <a:pt x="7819" y="3322"/>
                  <a:pt x="10803" y="3322"/>
                </a:cubicBezTo>
                <a:cubicBezTo>
                  <a:pt x="13783" y="3322"/>
                  <a:pt x="16203" y="4810"/>
                  <a:pt x="16203" y="6645"/>
                </a:cubicBezTo>
                <a:cubicBezTo>
                  <a:pt x="16203" y="8480"/>
                  <a:pt x="13783" y="9968"/>
                  <a:pt x="10803" y="9968"/>
                </a:cubicBezTo>
                <a:close/>
              </a:path>
            </a:pathLst>
          </a:custGeom>
          <a:solidFill>
            <a:srgbClr val="00C899"/>
          </a:solidFill>
          <a:ln w="25400">
            <a:miter lim="400000"/>
          </a:ln>
        </p:spPr>
        <p:txBody>
          <a:bodyPr lIns="0" tIns="0" rIns="0" bIns="0" anchor="ctr"/>
          <a:lstStyle/>
          <a:p>
            <a:pPr lvl="0"/>
            <a:endParaRPr/>
          </a:p>
        </p:txBody>
      </p:sp>
      <p:sp>
        <p:nvSpPr>
          <p:cNvPr id="715" name="Shape 715"/>
          <p:cNvSpPr/>
          <p:nvPr/>
        </p:nvSpPr>
        <p:spPr>
          <a:xfrm>
            <a:off x="341466" y="7601228"/>
            <a:ext cx="2019911" cy="3743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1800">
                <a:latin typeface="Helvetica Neue Light"/>
                <a:ea typeface="Helvetica Neue Light"/>
                <a:cs typeface="Helvetica Neue Light"/>
                <a:sym typeface="Helvetica Neue Light"/>
              </a:defRPr>
            </a:lvl1pPr>
          </a:lstStyle>
          <a:p>
            <a:pPr lvl="0">
              <a:defRPr>
                <a:solidFill>
                  <a:srgbClr val="000000"/>
                </a:solidFill>
              </a:defRPr>
            </a:pPr>
            <a:r>
              <a:rPr>
                <a:solidFill>
                  <a:srgbClr val="FFFFFF"/>
                </a:solidFill>
              </a:rPr>
              <a:t>City, State, Country</a:t>
            </a:r>
          </a:p>
        </p:txBody>
      </p:sp>
      <p:sp>
        <p:nvSpPr>
          <p:cNvPr id="716" name="Shape 716"/>
          <p:cNvSpPr/>
          <p:nvPr/>
        </p:nvSpPr>
        <p:spPr>
          <a:xfrm>
            <a:off x="46566" y="7079910"/>
            <a:ext cx="765718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400">
                <a:latin typeface="Helvetica Neue Light"/>
                <a:ea typeface="Helvetica Neue Light"/>
                <a:cs typeface="Helvetica Neue Light"/>
                <a:sym typeface="Helvetica Neue Light"/>
              </a:defRPr>
            </a:lvl1pPr>
          </a:lstStyle>
          <a:p>
            <a:pPr lvl="0">
              <a:defRPr sz="1800">
                <a:solidFill>
                  <a:srgbClr val="000000"/>
                </a:solidFill>
              </a:defRPr>
            </a:pPr>
            <a:r>
              <a:rPr sz="2400">
                <a:solidFill>
                  <a:srgbClr val="FFFFFF"/>
                </a:solidFill>
              </a:rPr>
              <a:t>Small blurb about the job, only a few words to describe it.</a:t>
            </a:r>
          </a:p>
        </p:txBody>
      </p:sp>
    </p:spTree>
  </p:cSld>
  <p:clrMapOvr>
    <a:masterClrMapping/>
  </p:clrMapOvr>
  <p:transition xmlns:p14="http://schemas.microsoft.com/office/powerpoint/2010/mai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blueblur.png"/>
          <p:cNvPicPr/>
          <p:nvPr/>
        </p:nvPicPr>
        <p:blipFill>
          <a:blip r:embed="rId2">
            <a:extLst/>
          </a:blip>
          <a:stretch>
            <a:fillRect/>
          </a:stretch>
        </p:blipFill>
        <p:spPr>
          <a:xfrm>
            <a:off x="0" y="0"/>
            <a:ext cx="8128000" cy="14427200"/>
          </a:xfrm>
          <a:prstGeom prst="rect">
            <a:avLst/>
          </a:prstGeom>
          <a:ln w="12700">
            <a:miter lim="400000"/>
          </a:ln>
        </p:spPr>
      </p:pic>
      <p:sp>
        <p:nvSpPr>
          <p:cNvPr id="88" name="Shape 88"/>
          <p:cNvSpPr/>
          <p:nvPr/>
        </p:nvSpPr>
        <p:spPr>
          <a:xfrm>
            <a:off x="-152449" y="-152400"/>
            <a:ext cx="8432898" cy="14732000"/>
          </a:xfrm>
          <a:prstGeom prst="rect">
            <a:avLst/>
          </a:prstGeom>
          <a:solidFill>
            <a:srgbClr val="000000">
              <a:alpha val="48418"/>
            </a:srgbClr>
          </a:solidFill>
          <a:ln w="12700">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89" name="Shape 89"/>
          <p:cNvSpPr/>
          <p:nvPr/>
        </p:nvSpPr>
        <p:spPr>
          <a:xfrm>
            <a:off x="-59267" y="-241763"/>
            <a:ext cx="8417455" cy="14910727"/>
          </a:xfrm>
          <a:prstGeom prst="rect">
            <a:avLst/>
          </a:prstGeom>
          <a:solidFill>
            <a:srgbClr val="F3F2F0"/>
          </a:solidFill>
          <a:ln w="25400">
            <a:miter lim="400000"/>
          </a:ln>
          <a:effectLst>
            <a:outerShdw blurRad="355600" dist="50800" rotWithShape="0">
              <a:srgbClr val="000000">
                <a:alpha val="75000"/>
              </a:srgbClr>
            </a:outerShdw>
          </a:effectLst>
        </p:spPr>
        <p:txBody>
          <a:bodyPr lIns="50800" tIns="50800" rIns="50800" bIns="50800" anchor="ctr"/>
          <a:lstStyle/>
          <a:p>
            <a:pPr lvl="0">
              <a:defRPr sz="3600">
                <a:effectLst>
                  <a:outerShdw blurRad="38100" dist="12700" dir="5400000" rotWithShape="0">
                    <a:srgbClr val="000000">
                      <a:alpha val="50000"/>
                    </a:srgbClr>
                  </a:outerShdw>
                </a:effectLst>
              </a:defRPr>
            </a:pPr>
            <a:endParaRPr/>
          </a:p>
        </p:txBody>
      </p:sp>
      <p:sp>
        <p:nvSpPr>
          <p:cNvPr id="90" name="Shape 90"/>
          <p:cNvSpPr/>
          <p:nvPr/>
        </p:nvSpPr>
        <p:spPr>
          <a:xfrm>
            <a:off x="5723466" y="13996951"/>
            <a:ext cx="2769990" cy="381076"/>
          </a:xfrm>
          <a:prstGeom prst="roundRect">
            <a:avLst>
              <a:gd name="adj" fmla="val 49990"/>
            </a:avLst>
          </a:prstGeom>
          <a:gradFill>
            <a:gsLst>
              <a:gs pos="0">
                <a:srgbClr val="000000">
                  <a:alpha val="95000"/>
                </a:srgbClr>
              </a:gs>
              <a:gs pos="1412">
                <a:srgbClr val="212121">
                  <a:alpha val="95000"/>
                </a:srgbClr>
              </a:gs>
              <a:gs pos="5432">
                <a:srgbClr val="424242">
                  <a:alpha val="95000"/>
                </a:srgbClr>
              </a:gs>
              <a:gs pos="5432">
                <a:srgbClr val="212121">
                  <a:alpha val="95000"/>
                </a:srgbClr>
              </a:gs>
              <a:gs pos="100000">
                <a:srgbClr val="000000">
                  <a:alpha val="95000"/>
                </a:srgbClr>
              </a:gs>
            </a:gsLst>
            <a:path>
              <a:fillToRect l="100717" t="52885" r="-717" b="47114"/>
            </a:path>
          </a:gradFill>
          <a:ln w="25400">
            <a:miter lim="400000"/>
          </a:ln>
          <a:effectLst>
            <a:outerShdw blurRad="190500" dist="63500" dir="5400000" rotWithShape="0">
              <a:srgbClr val="000000">
                <a:alpha val="36926"/>
              </a:srgbClr>
            </a:outerShdw>
          </a:effectLst>
        </p:spPr>
        <p:txBody>
          <a:bodyPr lIns="38100" tIns="38100" rIns="38100" bIns="38100" anchor="ctr"/>
          <a:lstStyle/>
          <a:p>
            <a:pPr lvl="0">
              <a:defRPr sz="3600">
                <a:effectLst>
                  <a:outerShdw blurRad="38100" dist="12700" dir="5400000" rotWithShape="0">
                    <a:srgbClr val="000000">
                      <a:alpha val="50000"/>
                    </a:srgbClr>
                  </a:outerShdw>
                </a:effectLst>
              </a:defRPr>
            </a:pPr>
            <a:endParaRPr/>
          </a:p>
        </p:txBody>
      </p:sp>
      <p:sp>
        <p:nvSpPr>
          <p:cNvPr id="91" name="Shape 91"/>
          <p:cNvSpPr/>
          <p:nvPr/>
        </p:nvSpPr>
        <p:spPr>
          <a:xfrm>
            <a:off x="5791636" y="13956959"/>
            <a:ext cx="2334464" cy="46106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400">
                <a:solidFill>
                  <a:srgbClr val="E9503F"/>
                </a:solidFill>
                <a:latin typeface="Helvetica Neue Light"/>
                <a:ea typeface="Helvetica Neue Light"/>
                <a:cs typeface="Helvetica Neue Light"/>
                <a:sym typeface="Helvetica Neue Light"/>
              </a:defRPr>
            </a:lvl1pPr>
          </a:lstStyle>
          <a:p>
            <a:pPr lvl="0">
              <a:defRPr sz="1800">
                <a:solidFill>
                  <a:srgbClr val="000000"/>
                </a:solidFill>
              </a:defRPr>
            </a:pPr>
            <a:r>
              <a:rPr sz="2400">
                <a:solidFill>
                  <a:srgbClr val="E9503F"/>
                </a:solidFill>
              </a:rPr>
              <a:t>CROWD © 2014</a:t>
            </a:r>
          </a:p>
        </p:txBody>
      </p:sp>
      <p:sp>
        <p:nvSpPr>
          <p:cNvPr id="92" name="Shape 92"/>
          <p:cNvSpPr/>
          <p:nvPr/>
        </p:nvSpPr>
        <p:spPr>
          <a:xfrm>
            <a:off x="-25400" y="-25400"/>
            <a:ext cx="8178800" cy="1016000"/>
          </a:xfrm>
          <a:prstGeom prst="rect">
            <a:avLst/>
          </a:prstGeom>
          <a:solidFill>
            <a:srgbClr val="424242"/>
          </a:solidFill>
          <a:ln w="25400">
            <a:miter lim="400000"/>
          </a:ln>
          <a:effectLst>
            <a:outerShdw blurRad="355600" rotWithShape="0">
              <a:srgbClr val="000000">
                <a:alpha val="75000"/>
              </a:srgbClr>
            </a:outerShdw>
          </a:effectLst>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93" name="Shape 93"/>
          <p:cNvSpPr/>
          <p:nvPr/>
        </p:nvSpPr>
        <p:spPr>
          <a:xfrm>
            <a:off x="2962274" y="-95251"/>
            <a:ext cx="2203451" cy="1155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Oswald "/>
                <a:ea typeface="Oswald "/>
                <a:cs typeface="Oswald "/>
                <a:sym typeface="Oswald "/>
              </a:defRPr>
            </a:lvl1pPr>
          </a:lstStyle>
          <a:p>
            <a:pPr lvl="0">
              <a:defRPr sz="1800">
                <a:solidFill>
                  <a:srgbClr val="000000"/>
                </a:solidFill>
              </a:defRPr>
            </a:pPr>
            <a:r>
              <a:rPr sz="5600">
                <a:solidFill>
                  <a:srgbClr val="FFFFFF"/>
                </a:solidFill>
              </a:rPr>
              <a:t>CROWD</a:t>
            </a:r>
          </a:p>
        </p:txBody>
      </p:sp>
      <p:sp>
        <p:nvSpPr>
          <p:cNvPr id="94" name="Shape 94"/>
          <p:cNvSpPr/>
          <p:nvPr/>
        </p:nvSpPr>
        <p:spPr>
          <a:xfrm>
            <a:off x="119735" y="1149630"/>
            <a:ext cx="7888530" cy="249306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sz="1800">
                <a:solidFill>
                  <a:srgbClr val="000000"/>
                </a:solidFill>
              </a:defRPr>
            </a:pPr>
            <a:r>
              <a:rPr sz="3600">
                <a:solidFill>
                  <a:srgbClr val="212121"/>
                </a:solidFill>
                <a:latin typeface="Helvetica Neue Light"/>
                <a:ea typeface="Helvetica Neue Light"/>
                <a:cs typeface="Helvetica Neue Light"/>
                <a:sym typeface="Helvetica Neue Light"/>
              </a:rPr>
              <a:t>Welcome to Crowd</a:t>
            </a:r>
          </a:p>
          <a:p>
            <a:pPr lvl="0" algn="l">
              <a:defRPr sz="1800">
                <a:solidFill>
                  <a:srgbClr val="000000"/>
                </a:solidFill>
              </a:defRPr>
            </a:pPr>
            <a:r>
              <a:rPr sz="2400">
                <a:solidFill>
                  <a:srgbClr val="212121"/>
                </a:solidFill>
                <a:latin typeface="Helvetica Neue Light"/>
                <a:ea typeface="Helvetica Neue Light"/>
                <a:cs typeface="Helvetica Neue Light"/>
                <a:sym typeface="Helvetica Neue Light"/>
              </a:rPr>
              <a:t>First we need to setup your new profile, this will only take a moment.</a:t>
            </a:r>
          </a:p>
          <a:p>
            <a:pPr lvl="0" algn="l">
              <a:defRPr sz="1800">
                <a:solidFill>
                  <a:srgbClr val="000000"/>
                </a:solidFill>
              </a:defRPr>
            </a:pPr>
            <a:endParaRPr sz="2400">
              <a:solidFill>
                <a:srgbClr val="212121"/>
              </a:solidFill>
              <a:latin typeface="Helvetica Neue Light"/>
              <a:ea typeface="Helvetica Neue Light"/>
              <a:cs typeface="Helvetica Neue Light"/>
              <a:sym typeface="Helvetica Neue Light"/>
            </a:endParaRPr>
          </a:p>
          <a:p>
            <a:pPr lvl="0" algn="l">
              <a:defRPr sz="1800">
                <a:solidFill>
                  <a:srgbClr val="000000"/>
                </a:solidFill>
              </a:defRPr>
            </a:pPr>
            <a:r>
              <a:rPr sz="2400">
                <a:solidFill>
                  <a:srgbClr val="212121"/>
                </a:solidFill>
                <a:latin typeface="Helvetica Neue Light"/>
                <a:ea typeface="Helvetica Neue Light"/>
                <a:cs typeface="Helvetica Neue Light"/>
                <a:sym typeface="Helvetica Neue Light"/>
              </a:rPr>
              <a:t>We will automatically fill in your profile details, but press the edit button to make changes.</a:t>
            </a:r>
          </a:p>
        </p:txBody>
      </p:sp>
      <p:sp>
        <p:nvSpPr>
          <p:cNvPr id="95" name="Shape 95"/>
          <p:cNvSpPr/>
          <p:nvPr/>
        </p:nvSpPr>
        <p:spPr>
          <a:xfrm>
            <a:off x="120649" y="4765815"/>
            <a:ext cx="1143001" cy="3743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defRPr sz="1800">
                <a:solidFill>
                  <a:srgbClr val="212121"/>
                </a:solidFill>
                <a:latin typeface="Helvetica Neue Light"/>
                <a:ea typeface="Helvetica Neue Light"/>
                <a:cs typeface="Helvetica Neue Light"/>
                <a:sym typeface="Helvetica Neue Light"/>
              </a:defRPr>
            </a:lvl1pPr>
          </a:lstStyle>
          <a:p>
            <a:pPr lvl="0">
              <a:defRPr>
                <a:solidFill>
                  <a:srgbClr val="000000"/>
                </a:solidFill>
              </a:defRPr>
            </a:pPr>
            <a:r>
              <a:rPr>
                <a:solidFill>
                  <a:srgbClr val="212121"/>
                </a:solidFill>
              </a:rPr>
              <a:t>First name</a:t>
            </a:r>
          </a:p>
        </p:txBody>
      </p:sp>
      <p:sp>
        <p:nvSpPr>
          <p:cNvPr id="96" name="Shape 96"/>
          <p:cNvSpPr/>
          <p:nvPr/>
        </p:nvSpPr>
        <p:spPr>
          <a:xfrm>
            <a:off x="1649222" y="4480714"/>
            <a:ext cx="2340357" cy="94457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rgbClr val="212121"/>
                </a:solidFill>
                <a:latin typeface="Helvetica Neue Light"/>
                <a:ea typeface="Helvetica Neue Light"/>
                <a:cs typeface="Helvetica Neue Light"/>
                <a:sym typeface="Helvetica Neue Light"/>
              </a:defRPr>
            </a:lvl1pPr>
          </a:lstStyle>
          <a:p>
            <a:pPr lvl="0">
              <a:defRPr sz="1800">
                <a:solidFill>
                  <a:srgbClr val="000000"/>
                </a:solidFill>
              </a:defRPr>
            </a:pPr>
            <a:r>
              <a:rPr sz="5600">
                <a:solidFill>
                  <a:srgbClr val="212121"/>
                </a:solidFill>
              </a:rPr>
              <a:t>Johnny</a:t>
            </a:r>
          </a:p>
        </p:txBody>
      </p:sp>
      <p:sp>
        <p:nvSpPr>
          <p:cNvPr id="97" name="Shape 97"/>
          <p:cNvSpPr/>
          <p:nvPr/>
        </p:nvSpPr>
        <p:spPr>
          <a:xfrm>
            <a:off x="1423590" y="4318000"/>
            <a:ext cx="5451741" cy="1270000"/>
          </a:xfrm>
          <a:prstGeom prst="roundRect">
            <a:avLst>
              <a:gd name="adj" fmla="val 30594"/>
            </a:avLst>
          </a:prstGeom>
          <a:ln w="25400">
            <a:solidFill>
              <a:srgbClr val="929292"/>
            </a:solidFill>
            <a:miter lim="400000"/>
          </a:ln>
        </p:spPr>
        <p:txBody>
          <a:bodyPr lIns="0" tIns="0" rIns="0" bIns="0" anchor="ctr"/>
          <a:lstStyle/>
          <a:p>
            <a:pPr lvl="0" algn="l">
              <a:defRPr>
                <a:latin typeface="Helvetica Neue UltraLight"/>
                <a:ea typeface="Helvetica Neue UltraLight"/>
                <a:cs typeface="Helvetica Neue UltraLight"/>
                <a:sym typeface="Helvetica Neue UltraLight"/>
              </a:defRPr>
            </a:pPr>
            <a:endParaRPr/>
          </a:p>
        </p:txBody>
      </p:sp>
      <p:sp>
        <p:nvSpPr>
          <p:cNvPr id="98" name="Shape 98"/>
          <p:cNvSpPr/>
          <p:nvPr/>
        </p:nvSpPr>
        <p:spPr>
          <a:xfrm>
            <a:off x="120649" y="6723826"/>
            <a:ext cx="1147345" cy="3743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defRPr sz="1800">
                <a:solidFill>
                  <a:srgbClr val="212121"/>
                </a:solidFill>
                <a:latin typeface="Helvetica Neue Light"/>
                <a:ea typeface="Helvetica Neue Light"/>
                <a:cs typeface="Helvetica Neue Light"/>
                <a:sym typeface="Helvetica Neue Light"/>
              </a:defRPr>
            </a:lvl1pPr>
          </a:lstStyle>
          <a:p>
            <a:pPr lvl="0">
              <a:defRPr>
                <a:solidFill>
                  <a:srgbClr val="000000"/>
                </a:solidFill>
              </a:defRPr>
            </a:pPr>
            <a:r>
              <a:rPr>
                <a:solidFill>
                  <a:srgbClr val="212121"/>
                </a:solidFill>
              </a:rPr>
              <a:t>Last name</a:t>
            </a:r>
          </a:p>
        </p:txBody>
      </p:sp>
      <p:sp>
        <p:nvSpPr>
          <p:cNvPr id="99" name="Shape 99"/>
          <p:cNvSpPr/>
          <p:nvPr/>
        </p:nvSpPr>
        <p:spPr>
          <a:xfrm>
            <a:off x="1338130" y="6276010"/>
            <a:ext cx="5451740" cy="1270001"/>
          </a:xfrm>
          <a:prstGeom prst="roundRect">
            <a:avLst>
              <a:gd name="adj" fmla="val 30594"/>
            </a:avLst>
          </a:prstGeom>
          <a:ln w="25400">
            <a:solidFill>
              <a:srgbClr val="929292"/>
            </a:solidFill>
            <a:miter lim="400000"/>
          </a:ln>
        </p:spPr>
        <p:txBody>
          <a:bodyPr lIns="0" tIns="0" rIns="0" bIns="0" anchor="ctr"/>
          <a:lstStyle/>
          <a:p>
            <a:pPr lvl="0" algn="l">
              <a:defRPr>
                <a:latin typeface="Helvetica Neue UltraLight"/>
                <a:ea typeface="Helvetica Neue UltraLight"/>
                <a:cs typeface="Helvetica Neue UltraLight"/>
                <a:sym typeface="Helvetica Neue UltraLight"/>
              </a:defRPr>
            </a:pPr>
            <a:endParaRPr/>
          </a:p>
        </p:txBody>
      </p:sp>
      <p:sp>
        <p:nvSpPr>
          <p:cNvPr id="100" name="Shape 100"/>
          <p:cNvSpPr/>
          <p:nvPr/>
        </p:nvSpPr>
        <p:spPr>
          <a:xfrm>
            <a:off x="1649222" y="6438725"/>
            <a:ext cx="3368041" cy="94457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rgbClr val="212121"/>
                </a:solidFill>
                <a:latin typeface="Helvetica Neue Light"/>
                <a:ea typeface="Helvetica Neue Light"/>
                <a:cs typeface="Helvetica Neue Light"/>
                <a:sym typeface="Helvetica Neue Light"/>
              </a:defRPr>
            </a:lvl1pPr>
          </a:lstStyle>
          <a:p>
            <a:pPr lvl="0">
              <a:defRPr sz="1800">
                <a:solidFill>
                  <a:srgbClr val="000000"/>
                </a:solidFill>
              </a:defRPr>
            </a:pPr>
            <a:r>
              <a:rPr sz="5600">
                <a:solidFill>
                  <a:srgbClr val="212121"/>
                </a:solidFill>
              </a:rPr>
              <a:t>Appleseed</a:t>
            </a:r>
          </a:p>
        </p:txBody>
      </p:sp>
      <p:sp>
        <p:nvSpPr>
          <p:cNvPr id="101" name="Shape 101"/>
          <p:cNvSpPr/>
          <p:nvPr/>
        </p:nvSpPr>
        <p:spPr>
          <a:xfrm>
            <a:off x="7035271" y="4765815"/>
            <a:ext cx="834629" cy="374370"/>
          </a:xfrm>
          <a:prstGeom prst="roundRect">
            <a:avLst>
              <a:gd name="adj" fmla="val 30594"/>
            </a:avLst>
          </a:prstGeom>
          <a:solidFill>
            <a:srgbClr val="00C997"/>
          </a:solidFill>
          <a:ln w="25400">
            <a:miter lim="400000"/>
          </a:ln>
          <a:extLst>
            <a:ext uri="{C572A759-6A51-4108-AA02-DFA0A04FC94B}">
              <ma14:wrappingTextBoxFlag xmlns:ma14="http://schemas.microsoft.com/office/mac/drawingml/2011/main" val="1"/>
            </a:ext>
          </a:extLst>
        </p:spPr>
        <p:txBody>
          <a:bodyPr lIns="38100" tIns="38100" rIns="38100" bIns="38100" anchor="ctr"/>
          <a:lstStyle>
            <a:lvl1pPr>
              <a:defRPr sz="2000">
                <a:solidFill>
                  <a:srgbClr val="F3F2F0"/>
                </a:solidFill>
                <a:latin typeface="Helvetica Neue Light"/>
                <a:ea typeface="Helvetica Neue Light"/>
                <a:cs typeface="Helvetica Neue Light"/>
                <a:sym typeface="Helvetica Neue Light"/>
              </a:defRPr>
            </a:lvl1pPr>
          </a:lstStyle>
          <a:p>
            <a:pPr lvl="0">
              <a:defRPr sz="1800">
                <a:solidFill>
                  <a:srgbClr val="000000"/>
                </a:solidFill>
              </a:defRPr>
            </a:pPr>
            <a:r>
              <a:rPr sz="2000">
                <a:solidFill>
                  <a:srgbClr val="F3F2F0"/>
                </a:solidFill>
              </a:rPr>
              <a:t>EDIT</a:t>
            </a:r>
          </a:p>
        </p:txBody>
      </p:sp>
      <p:sp>
        <p:nvSpPr>
          <p:cNvPr id="102" name="Shape 102"/>
          <p:cNvSpPr/>
          <p:nvPr/>
        </p:nvSpPr>
        <p:spPr>
          <a:xfrm>
            <a:off x="7035271" y="6723826"/>
            <a:ext cx="834629" cy="374370"/>
          </a:xfrm>
          <a:prstGeom prst="roundRect">
            <a:avLst>
              <a:gd name="adj" fmla="val 30594"/>
            </a:avLst>
          </a:prstGeom>
          <a:solidFill>
            <a:srgbClr val="00C997"/>
          </a:solidFill>
          <a:ln w="25400">
            <a:miter lim="400000"/>
          </a:ln>
          <a:extLst>
            <a:ext uri="{C572A759-6A51-4108-AA02-DFA0A04FC94B}">
              <ma14:wrappingTextBoxFlag xmlns:ma14="http://schemas.microsoft.com/office/mac/drawingml/2011/main" val="1"/>
            </a:ext>
          </a:extLst>
        </p:spPr>
        <p:txBody>
          <a:bodyPr lIns="38100" tIns="38100" rIns="38100" bIns="38100" anchor="ctr"/>
          <a:lstStyle>
            <a:lvl1pPr>
              <a:defRPr sz="2000">
                <a:latin typeface="Helvetica Neue Light"/>
                <a:ea typeface="Helvetica Neue Light"/>
                <a:cs typeface="Helvetica Neue Light"/>
                <a:sym typeface="Helvetica Neue Light"/>
              </a:defRPr>
            </a:lvl1pPr>
          </a:lstStyle>
          <a:p>
            <a:pPr lvl="0">
              <a:defRPr sz="1800">
                <a:solidFill>
                  <a:srgbClr val="000000"/>
                </a:solidFill>
              </a:defRPr>
            </a:pPr>
            <a:r>
              <a:rPr sz="2000">
                <a:solidFill>
                  <a:srgbClr val="FFFFFF"/>
                </a:solidFill>
              </a:rPr>
              <a:t>EDIT</a:t>
            </a:r>
          </a:p>
        </p:txBody>
      </p:sp>
      <p:sp>
        <p:nvSpPr>
          <p:cNvPr id="103" name="Shape 103"/>
          <p:cNvSpPr/>
          <p:nvPr/>
        </p:nvSpPr>
        <p:spPr>
          <a:xfrm>
            <a:off x="1338130" y="12368705"/>
            <a:ext cx="5451740" cy="1270001"/>
          </a:xfrm>
          <a:prstGeom prst="roundRect">
            <a:avLst>
              <a:gd name="adj" fmla="val 30594"/>
            </a:avLst>
          </a:prstGeom>
          <a:ln w="25400">
            <a:solidFill>
              <a:srgbClr val="73FCD6"/>
            </a:solidFill>
            <a:miter lim="400000"/>
          </a:ln>
          <a:extLst>
            <a:ext uri="{C572A759-6A51-4108-AA02-DFA0A04FC94B}">
              <ma14:wrappingTextBoxFlag xmlns:ma14="http://schemas.microsoft.com/office/mac/drawingml/2011/main" val="1"/>
            </a:ext>
          </a:extLst>
        </p:spPr>
        <p:txBody>
          <a:bodyPr lIns="0" tIns="0" rIns="0" bIns="0" anchor="ctr"/>
          <a:lstStyle>
            <a:lvl1pPr>
              <a:defRPr>
                <a:solidFill>
                  <a:srgbClr val="212121"/>
                </a:solidFill>
                <a:latin typeface="Helvetica Neue UltraLight"/>
                <a:ea typeface="Helvetica Neue UltraLight"/>
                <a:cs typeface="Helvetica Neue UltraLight"/>
                <a:sym typeface="Helvetica Neue UltraLight"/>
              </a:defRPr>
            </a:lvl1pPr>
          </a:lstStyle>
          <a:p>
            <a:pPr lvl="0">
              <a:defRPr sz="1800">
                <a:solidFill>
                  <a:srgbClr val="000000"/>
                </a:solidFill>
              </a:defRPr>
            </a:pPr>
            <a:r>
              <a:rPr sz="5600">
                <a:solidFill>
                  <a:srgbClr val="212121"/>
                </a:solidFill>
              </a:rPr>
              <a:t>Next</a:t>
            </a:r>
          </a:p>
        </p:txBody>
      </p:sp>
    </p:spTree>
  </p:cSld>
  <p:clrMapOvr>
    <a:masterClrMapping/>
  </p:clrMapOvr>
  <p:transition xmlns:p14="http://schemas.microsoft.com/office/powerpoint/2010/mai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blueblur.png"/>
          <p:cNvPicPr/>
          <p:nvPr/>
        </p:nvPicPr>
        <p:blipFill>
          <a:blip r:embed="rId2">
            <a:extLst/>
          </a:blip>
          <a:stretch>
            <a:fillRect/>
          </a:stretch>
        </p:blipFill>
        <p:spPr>
          <a:xfrm>
            <a:off x="0" y="0"/>
            <a:ext cx="8128000" cy="14427200"/>
          </a:xfrm>
          <a:prstGeom prst="rect">
            <a:avLst/>
          </a:prstGeom>
          <a:ln w="12700">
            <a:miter lim="400000"/>
          </a:ln>
        </p:spPr>
      </p:pic>
      <p:sp>
        <p:nvSpPr>
          <p:cNvPr id="106" name="Shape 106"/>
          <p:cNvSpPr/>
          <p:nvPr/>
        </p:nvSpPr>
        <p:spPr>
          <a:xfrm>
            <a:off x="-152449" y="-152400"/>
            <a:ext cx="8432898" cy="14732000"/>
          </a:xfrm>
          <a:prstGeom prst="rect">
            <a:avLst/>
          </a:prstGeom>
          <a:solidFill>
            <a:srgbClr val="000000">
              <a:alpha val="48418"/>
            </a:srgbClr>
          </a:solidFill>
          <a:ln w="12700">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107" name="Shape 107"/>
          <p:cNvSpPr/>
          <p:nvPr/>
        </p:nvSpPr>
        <p:spPr>
          <a:xfrm>
            <a:off x="-59267" y="-241763"/>
            <a:ext cx="8417455" cy="14910727"/>
          </a:xfrm>
          <a:prstGeom prst="rect">
            <a:avLst/>
          </a:prstGeom>
          <a:solidFill>
            <a:srgbClr val="F3F2F0"/>
          </a:solidFill>
          <a:ln w="25400">
            <a:miter lim="400000"/>
          </a:ln>
          <a:effectLst>
            <a:outerShdw blurRad="355600" dist="50800" rotWithShape="0">
              <a:srgbClr val="000000">
                <a:alpha val="75000"/>
              </a:srgbClr>
            </a:outerShdw>
          </a:effectLst>
        </p:spPr>
        <p:txBody>
          <a:bodyPr lIns="50800" tIns="50800" rIns="50800" bIns="50800" anchor="ctr"/>
          <a:lstStyle/>
          <a:p>
            <a:pPr lvl="0">
              <a:defRPr sz="3600">
                <a:effectLst>
                  <a:outerShdw blurRad="38100" dist="12700" dir="5400000" rotWithShape="0">
                    <a:srgbClr val="000000">
                      <a:alpha val="50000"/>
                    </a:srgbClr>
                  </a:outerShdw>
                </a:effectLst>
              </a:defRPr>
            </a:pPr>
            <a:endParaRPr/>
          </a:p>
        </p:txBody>
      </p:sp>
      <p:sp>
        <p:nvSpPr>
          <p:cNvPr id="108" name="Shape 108"/>
          <p:cNvSpPr/>
          <p:nvPr/>
        </p:nvSpPr>
        <p:spPr>
          <a:xfrm>
            <a:off x="5723466" y="13996951"/>
            <a:ext cx="2769990" cy="381076"/>
          </a:xfrm>
          <a:prstGeom prst="roundRect">
            <a:avLst>
              <a:gd name="adj" fmla="val 49990"/>
            </a:avLst>
          </a:prstGeom>
          <a:gradFill>
            <a:gsLst>
              <a:gs pos="0">
                <a:srgbClr val="000000">
                  <a:alpha val="95000"/>
                </a:srgbClr>
              </a:gs>
              <a:gs pos="1412">
                <a:srgbClr val="212121">
                  <a:alpha val="95000"/>
                </a:srgbClr>
              </a:gs>
              <a:gs pos="5432">
                <a:srgbClr val="424242">
                  <a:alpha val="95000"/>
                </a:srgbClr>
              </a:gs>
              <a:gs pos="5432">
                <a:srgbClr val="212121">
                  <a:alpha val="95000"/>
                </a:srgbClr>
              </a:gs>
              <a:gs pos="100000">
                <a:srgbClr val="000000">
                  <a:alpha val="95000"/>
                </a:srgbClr>
              </a:gs>
            </a:gsLst>
            <a:path>
              <a:fillToRect l="100717" t="52885" r="-717" b="47114"/>
            </a:path>
          </a:gradFill>
          <a:ln w="25400">
            <a:miter lim="400000"/>
          </a:ln>
          <a:effectLst>
            <a:outerShdw blurRad="190500" dist="63500" dir="5400000" rotWithShape="0">
              <a:srgbClr val="000000">
                <a:alpha val="36926"/>
              </a:srgbClr>
            </a:outerShdw>
          </a:effectLst>
        </p:spPr>
        <p:txBody>
          <a:bodyPr lIns="38100" tIns="38100" rIns="38100" bIns="38100" anchor="ctr"/>
          <a:lstStyle/>
          <a:p>
            <a:pPr lvl="0">
              <a:defRPr sz="3600">
                <a:effectLst>
                  <a:outerShdw blurRad="38100" dist="12700" dir="5400000" rotWithShape="0">
                    <a:srgbClr val="000000">
                      <a:alpha val="50000"/>
                    </a:srgbClr>
                  </a:outerShdw>
                </a:effectLst>
              </a:defRPr>
            </a:pPr>
            <a:endParaRPr/>
          </a:p>
        </p:txBody>
      </p:sp>
      <p:sp>
        <p:nvSpPr>
          <p:cNvPr id="109" name="Shape 109"/>
          <p:cNvSpPr/>
          <p:nvPr/>
        </p:nvSpPr>
        <p:spPr>
          <a:xfrm>
            <a:off x="5791636" y="13956959"/>
            <a:ext cx="2334464" cy="46106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400">
                <a:solidFill>
                  <a:srgbClr val="E9503F"/>
                </a:solidFill>
                <a:latin typeface="Helvetica Neue Light"/>
                <a:ea typeface="Helvetica Neue Light"/>
                <a:cs typeface="Helvetica Neue Light"/>
                <a:sym typeface="Helvetica Neue Light"/>
              </a:defRPr>
            </a:lvl1pPr>
          </a:lstStyle>
          <a:p>
            <a:pPr lvl="0">
              <a:defRPr sz="1800">
                <a:solidFill>
                  <a:srgbClr val="000000"/>
                </a:solidFill>
              </a:defRPr>
            </a:pPr>
            <a:r>
              <a:rPr sz="2400">
                <a:solidFill>
                  <a:srgbClr val="E9503F"/>
                </a:solidFill>
              </a:rPr>
              <a:t>CROWD © 2014</a:t>
            </a:r>
          </a:p>
        </p:txBody>
      </p:sp>
      <p:sp>
        <p:nvSpPr>
          <p:cNvPr id="110" name="Shape 110"/>
          <p:cNvSpPr/>
          <p:nvPr/>
        </p:nvSpPr>
        <p:spPr>
          <a:xfrm>
            <a:off x="-25400" y="-25400"/>
            <a:ext cx="8178800" cy="1016000"/>
          </a:xfrm>
          <a:prstGeom prst="rect">
            <a:avLst/>
          </a:prstGeom>
          <a:solidFill>
            <a:srgbClr val="424242"/>
          </a:solidFill>
          <a:ln w="25400">
            <a:miter lim="400000"/>
          </a:ln>
          <a:effectLst>
            <a:outerShdw blurRad="355600" rotWithShape="0">
              <a:srgbClr val="000000">
                <a:alpha val="75000"/>
              </a:srgbClr>
            </a:outerShdw>
          </a:effectLst>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111" name="Shape 111"/>
          <p:cNvSpPr/>
          <p:nvPr/>
        </p:nvSpPr>
        <p:spPr>
          <a:xfrm>
            <a:off x="2962274" y="-95251"/>
            <a:ext cx="2203451" cy="1155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Oswald "/>
                <a:ea typeface="Oswald "/>
                <a:cs typeface="Oswald "/>
                <a:sym typeface="Oswald "/>
              </a:defRPr>
            </a:lvl1pPr>
          </a:lstStyle>
          <a:p>
            <a:pPr lvl="0">
              <a:defRPr sz="1800">
                <a:solidFill>
                  <a:srgbClr val="000000"/>
                </a:solidFill>
              </a:defRPr>
            </a:pPr>
            <a:r>
              <a:rPr sz="5600">
                <a:solidFill>
                  <a:srgbClr val="FFFFFF"/>
                </a:solidFill>
              </a:rPr>
              <a:t>CROWD</a:t>
            </a:r>
          </a:p>
        </p:txBody>
      </p:sp>
      <p:sp>
        <p:nvSpPr>
          <p:cNvPr id="112" name="Shape 112"/>
          <p:cNvSpPr/>
          <p:nvPr/>
        </p:nvSpPr>
        <p:spPr>
          <a:xfrm>
            <a:off x="2659938" y="1149630"/>
            <a:ext cx="2808124" cy="64714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3600">
                <a:solidFill>
                  <a:srgbClr val="212121"/>
                </a:solidFill>
                <a:latin typeface="Helvetica Neue Light"/>
                <a:ea typeface="Helvetica Neue Light"/>
                <a:cs typeface="Helvetica Neue Light"/>
                <a:sym typeface="Helvetica Neue Light"/>
              </a:defRPr>
            </a:lvl1pPr>
          </a:lstStyle>
          <a:p>
            <a:pPr lvl="0">
              <a:defRPr sz="1800">
                <a:solidFill>
                  <a:srgbClr val="000000"/>
                </a:solidFill>
              </a:defRPr>
            </a:pPr>
            <a:r>
              <a:rPr sz="3600">
                <a:solidFill>
                  <a:srgbClr val="212121"/>
                </a:solidFill>
              </a:rPr>
              <a:t>Profile Picture</a:t>
            </a:r>
          </a:p>
        </p:txBody>
      </p:sp>
      <p:sp>
        <p:nvSpPr>
          <p:cNvPr id="113" name="Shape 113"/>
          <p:cNvSpPr/>
          <p:nvPr/>
        </p:nvSpPr>
        <p:spPr>
          <a:xfrm>
            <a:off x="6541554" y="5875610"/>
            <a:ext cx="1003698" cy="636175"/>
          </a:xfrm>
          <a:prstGeom prst="roundRect">
            <a:avLst>
              <a:gd name="adj" fmla="val 21650"/>
            </a:avLst>
          </a:prstGeom>
          <a:solidFill>
            <a:srgbClr val="00C997"/>
          </a:solidFill>
          <a:ln w="25400">
            <a:miter lim="400000"/>
          </a:ln>
        </p:spPr>
        <p:txBody>
          <a:bodyPr lIns="38100" tIns="38100" rIns="38100" bIns="38100" anchor="ctr"/>
          <a:lstStyle/>
          <a:p>
            <a:pPr lvl="0">
              <a:defRPr sz="2000">
                <a:latin typeface="Helvetica Neue Light"/>
                <a:ea typeface="Helvetica Neue Light"/>
                <a:cs typeface="Helvetica Neue Light"/>
                <a:sym typeface="Helvetica Neue Light"/>
              </a:defRPr>
            </a:pPr>
            <a:endParaRPr/>
          </a:p>
        </p:txBody>
      </p:sp>
      <p:sp>
        <p:nvSpPr>
          <p:cNvPr id="114" name="Shape 114"/>
          <p:cNvSpPr/>
          <p:nvPr/>
        </p:nvSpPr>
        <p:spPr>
          <a:xfrm>
            <a:off x="1338130" y="12368705"/>
            <a:ext cx="5451740" cy="1270001"/>
          </a:xfrm>
          <a:prstGeom prst="roundRect">
            <a:avLst>
              <a:gd name="adj" fmla="val 30594"/>
            </a:avLst>
          </a:prstGeom>
          <a:ln w="25400">
            <a:solidFill>
              <a:srgbClr val="73FCD6"/>
            </a:solidFill>
            <a:miter lim="400000"/>
          </a:ln>
          <a:extLst>
            <a:ext uri="{C572A759-6A51-4108-AA02-DFA0A04FC94B}">
              <ma14:wrappingTextBoxFlag xmlns:ma14="http://schemas.microsoft.com/office/mac/drawingml/2011/main" val="1"/>
            </a:ext>
          </a:extLst>
        </p:spPr>
        <p:txBody>
          <a:bodyPr lIns="0" tIns="0" rIns="0" bIns="0" anchor="ctr"/>
          <a:lstStyle>
            <a:lvl1pPr>
              <a:defRPr>
                <a:solidFill>
                  <a:srgbClr val="212121"/>
                </a:solidFill>
                <a:latin typeface="Helvetica Neue UltraLight"/>
                <a:ea typeface="Helvetica Neue UltraLight"/>
                <a:cs typeface="Helvetica Neue UltraLight"/>
                <a:sym typeface="Helvetica Neue UltraLight"/>
              </a:defRPr>
            </a:lvl1pPr>
          </a:lstStyle>
          <a:p>
            <a:pPr lvl="0">
              <a:defRPr sz="1800">
                <a:solidFill>
                  <a:srgbClr val="000000"/>
                </a:solidFill>
              </a:defRPr>
            </a:pPr>
            <a:r>
              <a:rPr sz="5600">
                <a:solidFill>
                  <a:srgbClr val="212121"/>
                </a:solidFill>
              </a:rPr>
              <a:t>Next</a:t>
            </a:r>
          </a:p>
        </p:txBody>
      </p:sp>
      <p:sp>
        <p:nvSpPr>
          <p:cNvPr id="115" name="Shape 115"/>
          <p:cNvSpPr/>
          <p:nvPr/>
        </p:nvSpPr>
        <p:spPr>
          <a:xfrm>
            <a:off x="2144696" y="2514600"/>
            <a:ext cx="4009529" cy="40095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3"/>
          </a:blipFill>
          <a:ln w="25400">
            <a:solidFill>
              <a:srgbClr val="72FCD6"/>
            </a:solidFill>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116" name="Shape 116"/>
          <p:cNvSpPr/>
          <p:nvPr/>
        </p:nvSpPr>
        <p:spPr>
          <a:xfrm>
            <a:off x="6726696" y="5963510"/>
            <a:ext cx="633413" cy="460376"/>
          </a:xfrm>
          <a:custGeom>
            <a:avLst/>
            <a:gdLst/>
            <a:ahLst/>
            <a:cxnLst>
              <a:cxn ang="0">
                <a:pos x="wd2" y="hd2"/>
              </a:cxn>
              <a:cxn ang="5400000">
                <a:pos x="wd2" y="hd2"/>
              </a:cxn>
              <a:cxn ang="10800000">
                <a:pos x="wd2" y="hd2"/>
              </a:cxn>
              <a:cxn ang="16200000">
                <a:pos x="wd2" y="hd2"/>
              </a:cxn>
            </a:cxnLst>
            <a:rect l="0" t="0" r="r" b="b"/>
            <a:pathLst>
              <a:path w="21599" h="21600" extrusionOk="0">
                <a:moveTo>
                  <a:pt x="19811" y="1896"/>
                </a:moveTo>
                <a:lnTo>
                  <a:pt x="8251" y="1896"/>
                </a:lnTo>
                <a:cubicBezTo>
                  <a:pt x="8251" y="536"/>
                  <a:pt x="8275" y="0"/>
                  <a:pt x="7286" y="0"/>
                </a:cubicBezTo>
                <a:lnTo>
                  <a:pt x="5497" y="0"/>
                </a:lnTo>
                <a:cubicBezTo>
                  <a:pt x="4510" y="0"/>
                  <a:pt x="4534" y="536"/>
                  <a:pt x="4532" y="1896"/>
                </a:cubicBezTo>
                <a:lnTo>
                  <a:pt x="1921" y="1896"/>
                </a:lnTo>
                <a:cubicBezTo>
                  <a:pt x="933" y="1896"/>
                  <a:pt x="132" y="2998"/>
                  <a:pt x="132" y="4359"/>
                </a:cubicBezTo>
                <a:lnTo>
                  <a:pt x="132" y="4359"/>
                </a:lnTo>
                <a:cubicBezTo>
                  <a:pt x="132" y="4359"/>
                  <a:pt x="0" y="5462"/>
                  <a:pt x="0" y="6822"/>
                </a:cubicBezTo>
                <a:lnTo>
                  <a:pt x="0" y="16674"/>
                </a:lnTo>
                <a:cubicBezTo>
                  <a:pt x="0" y="18035"/>
                  <a:pt x="131" y="19137"/>
                  <a:pt x="131" y="19137"/>
                </a:cubicBezTo>
                <a:cubicBezTo>
                  <a:pt x="131" y="20498"/>
                  <a:pt x="933" y="21600"/>
                  <a:pt x="1920" y="21600"/>
                </a:cubicBezTo>
                <a:lnTo>
                  <a:pt x="19810" y="21600"/>
                </a:lnTo>
                <a:cubicBezTo>
                  <a:pt x="20798" y="21600"/>
                  <a:pt x="21599" y="20498"/>
                  <a:pt x="21599" y="19137"/>
                </a:cubicBezTo>
                <a:lnTo>
                  <a:pt x="21599" y="4359"/>
                </a:lnTo>
                <a:cubicBezTo>
                  <a:pt x="21600" y="2998"/>
                  <a:pt x="20799" y="1896"/>
                  <a:pt x="19811" y="1896"/>
                </a:cubicBezTo>
                <a:close/>
                <a:moveTo>
                  <a:pt x="11761" y="17905"/>
                </a:moveTo>
                <a:cubicBezTo>
                  <a:pt x="9290" y="17905"/>
                  <a:pt x="7288" y="15149"/>
                  <a:pt x="7288" y="11745"/>
                </a:cubicBezTo>
                <a:cubicBezTo>
                  <a:pt x="7288" y="8344"/>
                  <a:pt x="9290" y="5588"/>
                  <a:pt x="11761" y="5588"/>
                </a:cubicBezTo>
                <a:cubicBezTo>
                  <a:pt x="14231" y="5588"/>
                  <a:pt x="16233" y="8344"/>
                  <a:pt x="16233" y="11745"/>
                </a:cubicBezTo>
                <a:cubicBezTo>
                  <a:pt x="16233" y="15149"/>
                  <a:pt x="14231" y="17905"/>
                  <a:pt x="11761" y="17905"/>
                </a:cubicBezTo>
                <a:close/>
                <a:moveTo>
                  <a:pt x="18971" y="7583"/>
                </a:moveTo>
                <a:cubicBezTo>
                  <a:pt x="18228" y="7583"/>
                  <a:pt x="17630" y="6755"/>
                  <a:pt x="17630" y="5736"/>
                </a:cubicBezTo>
                <a:cubicBezTo>
                  <a:pt x="17630" y="4718"/>
                  <a:pt x="18228" y="3888"/>
                  <a:pt x="18971" y="3888"/>
                </a:cubicBezTo>
                <a:cubicBezTo>
                  <a:pt x="19711" y="3888"/>
                  <a:pt x="20313" y="4718"/>
                  <a:pt x="20313" y="5736"/>
                </a:cubicBezTo>
                <a:cubicBezTo>
                  <a:pt x="20313" y="6755"/>
                  <a:pt x="19712" y="7583"/>
                  <a:pt x="18971" y="7583"/>
                </a:cubicBezTo>
                <a:close/>
              </a:path>
            </a:pathLst>
          </a:custGeom>
          <a:solidFill>
            <a:srgbClr val="F3F2F0"/>
          </a:solidFill>
          <a:ln w="25400">
            <a:miter lim="400000"/>
          </a:ln>
        </p:spPr>
        <p:txBody>
          <a:bodyPr lIns="0" tIns="0" rIns="0" bIns="0" anchor="ctr"/>
          <a:lstStyle/>
          <a:p>
            <a:pPr lvl="0"/>
            <a:endParaRPr/>
          </a:p>
        </p:txBody>
      </p:sp>
      <p:sp>
        <p:nvSpPr>
          <p:cNvPr id="117" name="Shape 117"/>
          <p:cNvSpPr/>
          <p:nvPr/>
        </p:nvSpPr>
        <p:spPr>
          <a:xfrm>
            <a:off x="264646" y="269297"/>
            <a:ext cx="222741" cy="43111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63500">
            <a:solidFill>
              <a:srgbClr val="FFFFFF"/>
            </a:solidFill>
            <a:miter lim="400000"/>
          </a:ln>
        </p:spPr>
        <p:txBody>
          <a:bodyPr lIns="0" tIns="0" rIns="0" bIns="0" anchor="ctr"/>
          <a:lstStyle/>
          <a:p>
            <a:pPr lvl="0">
              <a:defRPr>
                <a:latin typeface="Helvetica Neue"/>
                <a:ea typeface="Helvetica Neue"/>
                <a:cs typeface="Helvetica Neue"/>
                <a:sym typeface="Helvetica Neue"/>
              </a:defRPr>
            </a:pPr>
            <a:endParaRPr/>
          </a:p>
        </p:txBody>
      </p:sp>
    </p:spTree>
  </p:cSld>
  <p:clrMapOvr>
    <a:masterClrMapping/>
  </p:clrMapOvr>
  <p:transition xmlns:p14="http://schemas.microsoft.com/office/powerpoint/2010/mai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blueblur.png"/>
          <p:cNvPicPr/>
          <p:nvPr/>
        </p:nvPicPr>
        <p:blipFill>
          <a:blip r:embed="rId2">
            <a:extLst/>
          </a:blip>
          <a:stretch>
            <a:fillRect/>
          </a:stretch>
        </p:blipFill>
        <p:spPr>
          <a:xfrm>
            <a:off x="0" y="0"/>
            <a:ext cx="8128000" cy="14427200"/>
          </a:xfrm>
          <a:prstGeom prst="rect">
            <a:avLst/>
          </a:prstGeom>
          <a:ln w="12700">
            <a:miter lim="400000"/>
          </a:ln>
        </p:spPr>
      </p:pic>
      <p:sp>
        <p:nvSpPr>
          <p:cNvPr id="120" name="Shape 120"/>
          <p:cNvSpPr/>
          <p:nvPr/>
        </p:nvSpPr>
        <p:spPr>
          <a:xfrm>
            <a:off x="-152449" y="-152400"/>
            <a:ext cx="8432898" cy="14732000"/>
          </a:xfrm>
          <a:prstGeom prst="rect">
            <a:avLst/>
          </a:prstGeom>
          <a:solidFill>
            <a:srgbClr val="000000">
              <a:alpha val="48418"/>
            </a:srgbClr>
          </a:solidFill>
          <a:ln w="12700">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121" name="Shape 121"/>
          <p:cNvSpPr/>
          <p:nvPr/>
        </p:nvSpPr>
        <p:spPr>
          <a:xfrm>
            <a:off x="-59267" y="-241763"/>
            <a:ext cx="8417455" cy="14910727"/>
          </a:xfrm>
          <a:prstGeom prst="rect">
            <a:avLst/>
          </a:prstGeom>
          <a:solidFill>
            <a:srgbClr val="F3F2F0"/>
          </a:solidFill>
          <a:ln w="25400">
            <a:miter lim="400000"/>
          </a:ln>
          <a:effectLst>
            <a:outerShdw blurRad="355600" dist="50800" rotWithShape="0">
              <a:srgbClr val="000000">
                <a:alpha val="75000"/>
              </a:srgbClr>
            </a:outerShdw>
          </a:effectLst>
        </p:spPr>
        <p:txBody>
          <a:bodyPr lIns="50800" tIns="50800" rIns="50800" bIns="50800" anchor="ctr"/>
          <a:lstStyle/>
          <a:p>
            <a:pPr lvl="0">
              <a:defRPr sz="3600">
                <a:effectLst>
                  <a:outerShdw blurRad="38100" dist="12700" dir="5400000" rotWithShape="0">
                    <a:srgbClr val="000000">
                      <a:alpha val="50000"/>
                    </a:srgbClr>
                  </a:outerShdw>
                </a:effectLst>
              </a:defRPr>
            </a:pPr>
            <a:endParaRPr/>
          </a:p>
        </p:txBody>
      </p:sp>
      <p:sp>
        <p:nvSpPr>
          <p:cNvPr id="122" name="Shape 122"/>
          <p:cNvSpPr/>
          <p:nvPr/>
        </p:nvSpPr>
        <p:spPr>
          <a:xfrm>
            <a:off x="5723466" y="13996951"/>
            <a:ext cx="2769990" cy="381076"/>
          </a:xfrm>
          <a:prstGeom prst="roundRect">
            <a:avLst>
              <a:gd name="adj" fmla="val 49990"/>
            </a:avLst>
          </a:prstGeom>
          <a:gradFill>
            <a:gsLst>
              <a:gs pos="0">
                <a:srgbClr val="000000">
                  <a:alpha val="95000"/>
                </a:srgbClr>
              </a:gs>
              <a:gs pos="1412">
                <a:srgbClr val="212121">
                  <a:alpha val="95000"/>
                </a:srgbClr>
              </a:gs>
              <a:gs pos="5432">
                <a:srgbClr val="424242">
                  <a:alpha val="95000"/>
                </a:srgbClr>
              </a:gs>
              <a:gs pos="5432">
                <a:srgbClr val="212121">
                  <a:alpha val="95000"/>
                </a:srgbClr>
              </a:gs>
              <a:gs pos="100000">
                <a:srgbClr val="000000">
                  <a:alpha val="95000"/>
                </a:srgbClr>
              </a:gs>
            </a:gsLst>
            <a:path>
              <a:fillToRect l="100717" t="52885" r="-717" b="47114"/>
            </a:path>
          </a:gradFill>
          <a:ln w="25400">
            <a:miter lim="400000"/>
          </a:ln>
          <a:effectLst>
            <a:outerShdw blurRad="190500" dist="63500" dir="5400000" rotWithShape="0">
              <a:srgbClr val="000000">
                <a:alpha val="36926"/>
              </a:srgbClr>
            </a:outerShdw>
          </a:effectLst>
        </p:spPr>
        <p:txBody>
          <a:bodyPr lIns="38100" tIns="38100" rIns="38100" bIns="38100" anchor="ctr"/>
          <a:lstStyle/>
          <a:p>
            <a:pPr lvl="0">
              <a:defRPr sz="3600">
                <a:effectLst>
                  <a:outerShdw blurRad="38100" dist="12700" dir="5400000" rotWithShape="0">
                    <a:srgbClr val="000000">
                      <a:alpha val="50000"/>
                    </a:srgbClr>
                  </a:outerShdw>
                </a:effectLst>
              </a:defRPr>
            </a:pPr>
            <a:endParaRPr/>
          </a:p>
        </p:txBody>
      </p:sp>
      <p:sp>
        <p:nvSpPr>
          <p:cNvPr id="123" name="Shape 123"/>
          <p:cNvSpPr/>
          <p:nvPr/>
        </p:nvSpPr>
        <p:spPr>
          <a:xfrm>
            <a:off x="5791636" y="13956959"/>
            <a:ext cx="2334464" cy="46106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400">
                <a:solidFill>
                  <a:srgbClr val="E9503F"/>
                </a:solidFill>
                <a:latin typeface="Helvetica Neue Light"/>
                <a:ea typeface="Helvetica Neue Light"/>
                <a:cs typeface="Helvetica Neue Light"/>
                <a:sym typeface="Helvetica Neue Light"/>
              </a:defRPr>
            </a:lvl1pPr>
          </a:lstStyle>
          <a:p>
            <a:pPr lvl="0">
              <a:defRPr sz="1800">
                <a:solidFill>
                  <a:srgbClr val="000000"/>
                </a:solidFill>
              </a:defRPr>
            </a:pPr>
            <a:r>
              <a:rPr sz="2400">
                <a:solidFill>
                  <a:srgbClr val="E9503F"/>
                </a:solidFill>
              </a:rPr>
              <a:t>CROWD © 2014</a:t>
            </a:r>
          </a:p>
        </p:txBody>
      </p:sp>
      <p:sp>
        <p:nvSpPr>
          <p:cNvPr id="124" name="Shape 124"/>
          <p:cNvSpPr/>
          <p:nvPr/>
        </p:nvSpPr>
        <p:spPr>
          <a:xfrm>
            <a:off x="-25400" y="-25400"/>
            <a:ext cx="8178800" cy="1016000"/>
          </a:xfrm>
          <a:prstGeom prst="rect">
            <a:avLst/>
          </a:prstGeom>
          <a:solidFill>
            <a:srgbClr val="424242"/>
          </a:solidFill>
          <a:ln w="25400">
            <a:miter lim="400000"/>
          </a:ln>
          <a:effectLst>
            <a:outerShdw blurRad="355600" rotWithShape="0">
              <a:srgbClr val="000000">
                <a:alpha val="75000"/>
              </a:srgbClr>
            </a:outerShdw>
          </a:effectLst>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125" name="Shape 125"/>
          <p:cNvSpPr/>
          <p:nvPr/>
        </p:nvSpPr>
        <p:spPr>
          <a:xfrm>
            <a:off x="2962274" y="-95251"/>
            <a:ext cx="2203451" cy="1155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Oswald "/>
                <a:ea typeface="Oswald "/>
                <a:cs typeface="Oswald "/>
                <a:sym typeface="Oswald "/>
              </a:defRPr>
            </a:lvl1pPr>
          </a:lstStyle>
          <a:p>
            <a:pPr lvl="0">
              <a:defRPr sz="1800">
                <a:solidFill>
                  <a:srgbClr val="000000"/>
                </a:solidFill>
              </a:defRPr>
            </a:pPr>
            <a:r>
              <a:rPr sz="5600">
                <a:solidFill>
                  <a:srgbClr val="FFFFFF"/>
                </a:solidFill>
              </a:rPr>
              <a:t>CROWD</a:t>
            </a:r>
          </a:p>
        </p:txBody>
      </p:sp>
      <p:sp>
        <p:nvSpPr>
          <p:cNvPr id="126" name="Shape 126"/>
          <p:cNvSpPr/>
          <p:nvPr/>
        </p:nvSpPr>
        <p:spPr>
          <a:xfrm>
            <a:off x="3159887" y="1149630"/>
            <a:ext cx="1808227" cy="64714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3600">
                <a:solidFill>
                  <a:srgbClr val="212121"/>
                </a:solidFill>
                <a:latin typeface="Helvetica Neue Light"/>
                <a:ea typeface="Helvetica Neue Light"/>
                <a:cs typeface="Helvetica Neue Light"/>
                <a:sym typeface="Helvetica Neue Light"/>
              </a:defRPr>
            </a:lvl1pPr>
          </a:lstStyle>
          <a:p>
            <a:pPr lvl="0">
              <a:defRPr sz="1800">
                <a:solidFill>
                  <a:srgbClr val="000000"/>
                </a:solidFill>
              </a:defRPr>
            </a:pPr>
            <a:r>
              <a:rPr sz="3600">
                <a:solidFill>
                  <a:srgbClr val="212121"/>
                </a:solidFill>
              </a:rPr>
              <a:t>Location</a:t>
            </a:r>
          </a:p>
        </p:txBody>
      </p:sp>
      <p:sp>
        <p:nvSpPr>
          <p:cNvPr id="127" name="Shape 127"/>
          <p:cNvSpPr/>
          <p:nvPr/>
        </p:nvSpPr>
        <p:spPr>
          <a:xfrm>
            <a:off x="1338130" y="12368705"/>
            <a:ext cx="5451740" cy="1270001"/>
          </a:xfrm>
          <a:prstGeom prst="roundRect">
            <a:avLst>
              <a:gd name="adj" fmla="val 30594"/>
            </a:avLst>
          </a:prstGeom>
          <a:ln w="25400">
            <a:solidFill>
              <a:srgbClr val="73FCD6"/>
            </a:solidFill>
            <a:miter lim="400000"/>
          </a:ln>
          <a:extLst>
            <a:ext uri="{C572A759-6A51-4108-AA02-DFA0A04FC94B}">
              <ma14:wrappingTextBoxFlag xmlns:ma14="http://schemas.microsoft.com/office/mac/drawingml/2011/main" val="1"/>
            </a:ext>
          </a:extLst>
        </p:spPr>
        <p:txBody>
          <a:bodyPr lIns="0" tIns="0" rIns="0" bIns="0" anchor="ctr"/>
          <a:lstStyle>
            <a:lvl1pPr>
              <a:defRPr>
                <a:solidFill>
                  <a:srgbClr val="212121"/>
                </a:solidFill>
                <a:latin typeface="Helvetica Neue UltraLight"/>
                <a:ea typeface="Helvetica Neue UltraLight"/>
                <a:cs typeface="Helvetica Neue UltraLight"/>
                <a:sym typeface="Helvetica Neue UltraLight"/>
              </a:defRPr>
            </a:lvl1pPr>
          </a:lstStyle>
          <a:p>
            <a:pPr lvl="0">
              <a:defRPr sz="1800">
                <a:solidFill>
                  <a:srgbClr val="000000"/>
                </a:solidFill>
              </a:defRPr>
            </a:pPr>
            <a:r>
              <a:rPr sz="5600">
                <a:solidFill>
                  <a:srgbClr val="212121"/>
                </a:solidFill>
              </a:rPr>
              <a:t>Next</a:t>
            </a:r>
          </a:p>
        </p:txBody>
      </p:sp>
      <p:sp>
        <p:nvSpPr>
          <p:cNvPr id="128" name="Shape 128"/>
          <p:cNvSpPr/>
          <p:nvPr/>
        </p:nvSpPr>
        <p:spPr>
          <a:xfrm>
            <a:off x="120649" y="4765815"/>
            <a:ext cx="491034" cy="3743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defRPr sz="1800">
                <a:solidFill>
                  <a:srgbClr val="212121"/>
                </a:solidFill>
                <a:latin typeface="Helvetica Neue Light"/>
                <a:ea typeface="Helvetica Neue Light"/>
                <a:cs typeface="Helvetica Neue Light"/>
                <a:sym typeface="Helvetica Neue Light"/>
              </a:defRPr>
            </a:lvl1pPr>
          </a:lstStyle>
          <a:p>
            <a:pPr lvl="0">
              <a:defRPr>
                <a:solidFill>
                  <a:srgbClr val="000000"/>
                </a:solidFill>
              </a:defRPr>
            </a:pPr>
            <a:r>
              <a:rPr>
                <a:solidFill>
                  <a:srgbClr val="212121"/>
                </a:solidFill>
              </a:rPr>
              <a:t>City</a:t>
            </a:r>
          </a:p>
        </p:txBody>
      </p:sp>
      <p:sp>
        <p:nvSpPr>
          <p:cNvPr id="129" name="Shape 129"/>
          <p:cNvSpPr/>
          <p:nvPr/>
        </p:nvSpPr>
        <p:spPr>
          <a:xfrm>
            <a:off x="1649222" y="4480714"/>
            <a:ext cx="4475379" cy="94457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rgbClr val="212121"/>
                </a:solidFill>
                <a:latin typeface="Helvetica Neue Light"/>
                <a:ea typeface="Helvetica Neue Light"/>
                <a:cs typeface="Helvetica Neue Light"/>
                <a:sym typeface="Helvetica Neue Light"/>
              </a:defRPr>
            </a:lvl1pPr>
          </a:lstStyle>
          <a:p>
            <a:pPr lvl="0">
              <a:defRPr sz="1800">
                <a:solidFill>
                  <a:srgbClr val="000000"/>
                </a:solidFill>
              </a:defRPr>
            </a:pPr>
            <a:r>
              <a:rPr sz="5600">
                <a:solidFill>
                  <a:srgbClr val="212121"/>
                </a:solidFill>
              </a:rPr>
              <a:t>San Francisco</a:t>
            </a:r>
          </a:p>
        </p:txBody>
      </p:sp>
      <p:sp>
        <p:nvSpPr>
          <p:cNvPr id="130" name="Shape 130"/>
          <p:cNvSpPr/>
          <p:nvPr/>
        </p:nvSpPr>
        <p:spPr>
          <a:xfrm>
            <a:off x="1423590" y="4318000"/>
            <a:ext cx="5451741" cy="1270000"/>
          </a:xfrm>
          <a:prstGeom prst="roundRect">
            <a:avLst>
              <a:gd name="adj" fmla="val 30594"/>
            </a:avLst>
          </a:prstGeom>
          <a:ln w="25400">
            <a:solidFill>
              <a:srgbClr val="929292"/>
            </a:solidFill>
            <a:miter lim="400000"/>
          </a:ln>
        </p:spPr>
        <p:txBody>
          <a:bodyPr lIns="0" tIns="0" rIns="0" bIns="0" anchor="ctr"/>
          <a:lstStyle/>
          <a:p>
            <a:pPr lvl="0" algn="l">
              <a:defRPr>
                <a:latin typeface="Helvetica Neue UltraLight"/>
                <a:ea typeface="Helvetica Neue UltraLight"/>
                <a:cs typeface="Helvetica Neue UltraLight"/>
                <a:sym typeface="Helvetica Neue UltraLight"/>
              </a:defRPr>
            </a:pPr>
            <a:endParaRPr/>
          </a:p>
        </p:txBody>
      </p:sp>
      <p:sp>
        <p:nvSpPr>
          <p:cNvPr id="131" name="Shape 131"/>
          <p:cNvSpPr/>
          <p:nvPr/>
        </p:nvSpPr>
        <p:spPr>
          <a:xfrm>
            <a:off x="120649" y="6723826"/>
            <a:ext cx="630937" cy="3743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defRPr sz="1800">
                <a:solidFill>
                  <a:srgbClr val="212121"/>
                </a:solidFill>
                <a:latin typeface="Helvetica Neue Light"/>
                <a:ea typeface="Helvetica Neue Light"/>
                <a:cs typeface="Helvetica Neue Light"/>
                <a:sym typeface="Helvetica Neue Light"/>
              </a:defRPr>
            </a:lvl1pPr>
          </a:lstStyle>
          <a:p>
            <a:pPr lvl="0">
              <a:defRPr>
                <a:solidFill>
                  <a:srgbClr val="000000"/>
                </a:solidFill>
              </a:defRPr>
            </a:pPr>
            <a:r>
              <a:rPr>
                <a:solidFill>
                  <a:srgbClr val="212121"/>
                </a:solidFill>
              </a:rPr>
              <a:t>State</a:t>
            </a:r>
          </a:p>
        </p:txBody>
      </p:sp>
      <p:sp>
        <p:nvSpPr>
          <p:cNvPr id="132" name="Shape 132"/>
          <p:cNvSpPr/>
          <p:nvPr/>
        </p:nvSpPr>
        <p:spPr>
          <a:xfrm>
            <a:off x="1338130" y="6276010"/>
            <a:ext cx="5451740" cy="1270001"/>
          </a:xfrm>
          <a:prstGeom prst="roundRect">
            <a:avLst>
              <a:gd name="adj" fmla="val 30594"/>
            </a:avLst>
          </a:prstGeom>
          <a:ln w="25400">
            <a:solidFill>
              <a:srgbClr val="929292"/>
            </a:solidFill>
            <a:miter lim="400000"/>
          </a:ln>
        </p:spPr>
        <p:txBody>
          <a:bodyPr lIns="0" tIns="0" rIns="0" bIns="0" anchor="ctr"/>
          <a:lstStyle/>
          <a:p>
            <a:pPr lvl="0" algn="l">
              <a:defRPr>
                <a:latin typeface="Helvetica Neue UltraLight"/>
                <a:ea typeface="Helvetica Neue UltraLight"/>
                <a:cs typeface="Helvetica Neue UltraLight"/>
                <a:sym typeface="Helvetica Neue UltraLight"/>
              </a:defRPr>
            </a:pPr>
            <a:endParaRPr/>
          </a:p>
        </p:txBody>
      </p:sp>
      <p:sp>
        <p:nvSpPr>
          <p:cNvPr id="133" name="Shape 133"/>
          <p:cNvSpPr/>
          <p:nvPr/>
        </p:nvSpPr>
        <p:spPr>
          <a:xfrm>
            <a:off x="1649222" y="6438725"/>
            <a:ext cx="2946299" cy="94457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rgbClr val="212121"/>
                </a:solidFill>
                <a:latin typeface="Helvetica Neue Light"/>
                <a:ea typeface="Helvetica Neue Light"/>
                <a:cs typeface="Helvetica Neue Light"/>
                <a:sym typeface="Helvetica Neue Light"/>
              </a:defRPr>
            </a:lvl1pPr>
          </a:lstStyle>
          <a:p>
            <a:pPr lvl="0">
              <a:defRPr sz="1800">
                <a:solidFill>
                  <a:srgbClr val="000000"/>
                </a:solidFill>
              </a:defRPr>
            </a:pPr>
            <a:r>
              <a:rPr sz="5600">
                <a:solidFill>
                  <a:srgbClr val="212121"/>
                </a:solidFill>
              </a:rPr>
              <a:t>California</a:t>
            </a:r>
          </a:p>
        </p:txBody>
      </p:sp>
      <p:sp>
        <p:nvSpPr>
          <p:cNvPr id="134" name="Shape 134"/>
          <p:cNvSpPr/>
          <p:nvPr/>
        </p:nvSpPr>
        <p:spPr>
          <a:xfrm>
            <a:off x="120649" y="8569746"/>
            <a:ext cx="893370" cy="3743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defRPr sz="1800">
                <a:solidFill>
                  <a:srgbClr val="212121"/>
                </a:solidFill>
                <a:latin typeface="Helvetica Neue Light"/>
                <a:ea typeface="Helvetica Neue Light"/>
                <a:cs typeface="Helvetica Neue Light"/>
                <a:sym typeface="Helvetica Neue Light"/>
              </a:defRPr>
            </a:lvl1pPr>
          </a:lstStyle>
          <a:p>
            <a:pPr lvl="0">
              <a:defRPr>
                <a:solidFill>
                  <a:srgbClr val="000000"/>
                </a:solidFill>
              </a:defRPr>
            </a:pPr>
            <a:r>
              <a:rPr>
                <a:solidFill>
                  <a:srgbClr val="212121"/>
                </a:solidFill>
              </a:rPr>
              <a:t>Country</a:t>
            </a:r>
          </a:p>
        </p:txBody>
      </p:sp>
      <p:sp>
        <p:nvSpPr>
          <p:cNvPr id="135" name="Shape 135"/>
          <p:cNvSpPr/>
          <p:nvPr/>
        </p:nvSpPr>
        <p:spPr>
          <a:xfrm>
            <a:off x="1423590" y="8121931"/>
            <a:ext cx="5451741" cy="1270001"/>
          </a:xfrm>
          <a:prstGeom prst="roundRect">
            <a:avLst>
              <a:gd name="adj" fmla="val 30594"/>
            </a:avLst>
          </a:prstGeom>
          <a:ln w="25400">
            <a:solidFill>
              <a:srgbClr val="929292"/>
            </a:solidFill>
            <a:miter lim="400000"/>
          </a:ln>
        </p:spPr>
        <p:txBody>
          <a:bodyPr lIns="0" tIns="0" rIns="0" bIns="0" anchor="ctr"/>
          <a:lstStyle/>
          <a:p>
            <a:pPr lvl="0" algn="l">
              <a:defRPr>
                <a:latin typeface="Helvetica Neue UltraLight"/>
                <a:ea typeface="Helvetica Neue UltraLight"/>
                <a:cs typeface="Helvetica Neue UltraLight"/>
                <a:sym typeface="Helvetica Neue UltraLight"/>
              </a:defRPr>
            </a:pPr>
            <a:endParaRPr/>
          </a:p>
        </p:txBody>
      </p:sp>
      <p:sp>
        <p:nvSpPr>
          <p:cNvPr id="136" name="Shape 136"/>
          <p:cNvSpPr/>
          <p:nvPr/>
        </p:nvSpPr>
        <p:spPr>
          <a:xfrm>
            <a:off x="1649222" y="8284646"/>
            <a:ext cx="4249929" cy="94457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rgbClr val="212121"/>
                </a:solidFill>
                <a:latin typeface="Helvetica Neue Light"/>
                <a:ea typeface="Helvetica Neue Light"/>
                <a:cs typeface="Helvetica Neue Light"/>
                <a:sym typeface="Helvetica Neue Light"/>
              </a:defRPr>
            </a:lvl1pPr>
          </a:lstStyle>
          <a:p>
            <a:pPr lvl="0">
              <a:defRPr sz="1800">
                <a:solidFill>
                  <a:srgbClr val="000000"/>
                </a:solidFill>
              </a:defRPr>
            </a:pPr>
            <a:r>
              <a:rPr sz="5600">
                <a:solidFill>
                  <a:srgbClr val="212121"/>
                </a:solidFill>
              </a:rPr>
              <a:t>United States</a:t>
            </a:r>
          </a:p>
        </p:txBody>
      </p:sp>
      <p:sp>
        <p:nvSpPr>
          <p:cNvPr id="137" name="Shape 137"/>
          <p:cNvSpPr/>
          <p:nvPr/>
        </p:nvSpPr>
        <p:spPr>
          <a:xfrm>
            <a:off x="7035271" y="4765815"/>
            <a:ext cx="834629" cy="374370"/>
          </a:xfrm>
          <a:prstGeom prst="roundRect">
            <a:avLst>
              <a:gd name="adj" fmla="val 30594"/>
            </a:avLst>
          </a:prstGeom>
          <a:solidFill>
            <a:srgbClr val="00C997"/>
          </a:solidFill>
          <a:ln w="25400">
            <a:miter lim="400000"/>
          </a:ln>
          <a:extLst>
            <a:ext uri="{C572A759-6A51-4108-AA02-DFA0A04FC94B}">
              <ma14:wrappingTextBoxFlag xmlns:ma14="http://schemas.microsoft.com/office/mac/drawingml/2011/main" val="1"/>
            </a:ext>
          </a:extLst>
        </p:spPr>
        <p:txBody>
          <a:bodyPr lIns="38100" tIns="38100" rIns="38100" bIns="38100" anchor="ctr"/>
          <a:lstStyle>
            <a:lvl1pPr>
              <a:defRPr sz="2000">
                <a:solidFill>
                  <a:srgbClr val="F3F2F0"/>
                </a:solidFill>
                <a:latin typeface="Helvetica Neue Light"/>
                <a:ea typeface="Helvetica Neue Light"/>
                <a:cs typeface="Helvetica Neue Light"/>
                <a:sym typeface="Helvetica Neue Light"/>
              </a:defRPr>
            </a:lvl1pPr>
          </a:lstStyle>
          <a:p>
            <a:pPr lvl="0">
              <a:defRPr sz="1800">
                <a:solidFill>
                  <a:srgbClr val="000000"/>
                </a:solidFill>
              </a:defRPr>
            </a:pPr>
            <a:r>
              <a:rPr sz="2000">
                <a:solidFill>
                  <a:srgbClr val="F3F2F0"/>
                </a:solidFill>
              </a:rPr>
              <a:t>EDIT</a:t>
            </a:r>
          </a:p>
        </p:txBody>
      </p:sp>
      <p:sp>
        <p:nvSpPr>
          <p:cNvPr id="138" name="Shape 138"/>
          <p:cNvSpPr/>
          <p:nvPr/>
        </p:nvSpPr>
        <p:spPr>
          <a:xfrm>
            <a:off x="7035271" y="6723826"/>
            <a:ext cx="834629" cy="374370"/>
          </a:xfrm>
          <a:prstGeom prst="roundRect">
            <a:avLst>
              <a:gd name="adj" fmla="val 30594"/>
            </a:avLst>
          </a:prstGeom>
          <a:solidFill>
            <a:srgbClr val="00C997"/>
          </a:solidFill>
          <a:ln w="25400">
            <a:miter lim="400000"/>
          </a:ln>
          <a:extLst>
            <a:ext uri="{C572A759-6A51-4108-AA02-DFA0A04FC94B}">
              <ma14:wrappingTextBoxFlag xmlns:ma14="http://schemas.microsoft.com/office/mac/drawingml/2011/main" val="1"/>
            </a:ext>
          </a:extLst>
        </p:spPr>
        <p:txBody>
          <a:bodyPr lIns="38100" tIns="38100" rIns="38100" bIns="38100" anchor="ctr"/>
          <a:lstStyle>
            <a:lvl1pPr>
              <a:defRPr sz="2000">
                <a:latin typeface="Helvetica Neue Light"/>
                <a:ea typeface="Helvetica Neue Light"/>
                <a:cs typeface="Helvetica Neue Light"/>
                <a:sym typeface="Helvetica Neue Light"/>
              </a:defRPr>
            </a:lvl1pPr>
          </a:lstStyle>
          <a:p>
            <a:pPr lvl="0">
              <a:defRPr sz="1800">
                <a:solidFill>
                  <a:srgbClr val="000000"/>
                </a:solidFill>
              </a:defRPr>
            </a:pPr>
            <a:r>
              <a:rPr sz="2000">
                <a:solidFill>
                  <a:srgbClr val="FFFFFF"/>
                </a:solidFill>
              </a:rPr>
              <a:t>EDIT</a:t>
            </a:r>
          </a:p>
        </p:txBody>
      </p:sp>
      <p:sp>
        <p:nvSpPr>
          <p:cNvPr id="139" name="Shape 139"/>
          <p:cNvSpPr/>
          <p:nvPr/>
        </p:nvSpPr>
        <p:spPr>
          <a:xfrm>
            <a:off x="7035271" y="8569746"/>
            <a:ext cx="834629" cy="374370"/>
          </a:xfrm>
          <a:prstGeom prst="roundRect">
            <a:avLst>
              <a:gd name="adj" fmla="val 30594"/>
            </a:avLst>
          </a:prstGeom>
          <a:solidFill>
            <a:srgbClr val="00C997"/>
          </a:solidFill>
          <a:ln w="25400">
            <a:miter lim="400000"/>
          </a:ln>
          <a:extLst>
            <a:ext uri="{C572A759-6A51-4108-AA02-DFA0A04FC94B}">
              <ma14:wrappingTextBoxFlag xmlns:ma14="http://schemas.microsoft.com/office/mac/drawingml/2011/main" val="1"/>
            </a:ext>
          </a:extLst>
        </p:spPr>
        <p:txBody>
          <a:bodyPr lIns="38100" tIns="38100" rIns="38100" bIns="38100" anchor="ctr"/>
          <a:lstStyle>
            <a:lvl1pPr>
              <a:defRPr sz="2000">
                <a:latin typeface="Helvetica Neue Light"/>
                <a:ea typeface="Helvetica Neue Light"/>
                <a:cs typeface="Helvetica Neue Light"/>
                <a:sym typeface="Helvetica Neue Light"/>
              </a:defRPr>
            </a:lvl1pPr>
          </a:lstStyle>
          <a:p>
            <a:pPr lvl="0">
              <a:defRPr sz="1800">
                <a:solidFill>
                  <a:srgbClr val="000000"/>
                </a:solidFill>
              </a:defRPr>
            </a:pPr>
            <a:r>
              <a:rPr sz="2000">
                <a:solidFill>
                  <a:srgbClr val="FFFFFF"/>
                </a:solidFill>
              </a:rPr>
              <a:t>EDIT</a:t>
            </a:r>
          </a:p>
        </p:txBody>
      </p:sp>
      <p:sp>
        <p:nvSpPr>
          <p:cNvPr id="140" name="Shape 140"/>
          <p:cNvSpPr/>
          <p:nvPr/>
        </p:nvSpPr>
        <p:spPr>
          <a:xfrm>
            <a:off x="264646" y="269297"/>
            <a:ext cx="222741" cy="43111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63500">
            <a:solidFill>
              <a:srgbClr val="FFFFFF"/>
            </a:solidFill>
            <a:miter lim="400000"/>
          </a:ln>
        </p:spPr>
        <p:txBody>
          <a:bodyPr lIns="0" tIns="0" rIns="0" bIns="0" anchor="ctr"/>
          <a:lstStyle/>
          <a:p>
            <a:pPr lvl="0">
              <a:defRPr>
                <a:latin typeface="Helvetica Neue"/>
                <a:ea typeface="Helvetica Neue"/>
                <a:cs typeface="Helvetica Neue"/>
                <a:sym typeface="Helvetica Neue"/>
              </a:defRPr>
            </a:pPr>
            <a:endParaRPr/>
          </a:p>
        </p:txBody>
      </p:sp>
    </p:spTree>
  </p:cSld>
  <p:clrMapOvr>
    <a:masterClrMapping/>
  </p:clrMapOvr>
  <p:transition xmlns:p14="http://schemas.microsoft.com/office/powerpoint/2010/mai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blueblur.png"/>
          <p:cNvPicPr/>
          <p:nvPr/>
        </p:nvPicPr>
        <p:blipFill>
          <a:blip r:embed="rId2">
            <a:extLst/>
          </a:blip>
          <a:stretch>
            <a:fillRect/>
          </a:stretch>
        </p:blipFill>
        <p:spPr>
          <a:xfrm>
            <a:off x="0" y="0"/>
            <a:ext cx="8128000" cy="14427200"/>
          </a:xfrm>
          <a:prstGeom prst="rect">
            <a:avLst/>
          </a:prstGeom>
          <a:ln w="12700">
            <a:miter lim="400000"/>
          </a:ln>
        </p:spPr>
      </p:pic>
      <p:sp>
        <p:nvSpPr>
          <p:cNvPr id="143" name="Shape 143"/>
          <p:cNvSpPr/>
          <p:nvPr/>
        </p:nvSpPr>
        <p:spPr>
          <a:xfrm>
            <a:off x="-152449" y="-152400"/>
            <a:ext cx="8432898" cy="14732000"/>
          </a:xfrm>
          <a:prstGeom prst="rect">
            <a:avLst/>
          </a:prstGeom>
          <a:solidFill>
            <a:srgbClr val="000000">
              <a:alpha val="48418"/>
            </a:srgbClr>
          </a:solidFill>
          <a:ln w="12700">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144" name="Shape 144"/>
          <p:cNvSpPr/>
          <p:nvPr/>
        </p:nvSpPr>
        <p:spPr>
          <a:xfrm>
            <a:off x="-59267" y="-241763"/>
            <a:ext cx="8417455" cy="14910727"/>
          </a:xfrm>
          <a:prstGeom prst="rect">
            <a:avLst/>
          </a:prstGeom>
          <a:solidFill>
            <a:srgbClr val="F3F2F0"/>
          </a:solidFill>
          <a:ln w="25400">
            <a:miter lim="400000"/>
          </a:ln>
          <a:effectLst>
            <a:outerShdw blurRad="355600" dist="50800" rotWithShape="0">
              <a:srgbClr val="000000">
                <a:alpha val="75000"/>
              </a:srgbClr>
            </a:outerShdw>
          </a:effectLst>
        </p:spPr>
        <p:txBody>
          <a:bodyPr lIns="50800" tIns="50800" rIns="50800" bIns="50800" anchor="ctr"/>
          <a:lstStyle/>
          <a:p>
            <a:pPr lvl="0">
              <a:defRPr sz="3600">
                <a:effectLst>
                  <a:outerShdw blurRad="38100" dist="12700" dir="5400000" rotWithShape="0">
                    <a:srgbClr val="000000">
                      <a:alpha val="50000"/>
                    </a:srgbClr>
                  </a:outerShdw>
                </a:effectLst>
              </a:defRPr>
            </a:pPr>
            <a:endParaRPr/>
          </a:p>
        </p:txBody>
      </p:sp>
      <p:sp>
        <p:nvSpPr>
          <p:cNvPr id="145" name="Shape 145"/>
          <p:cNvSpPr/>
          <p:nvPr/>
        </p:nvSpPr>
        <p:spPr>
          <a:xfrm>
            <a:off x="5723466" y="13996951"/>
            <a:ext cx="2769990" cy="381076"/>
          </a:xfrm>
          <a:prstGeom prst="roundRect">
            <a:avLst>
              <a:gd name="adj" fmla="val 49990"/>
            </a:avLst>
          </a:prstGeom>
          <a:gradFill>
            <a:gsLst>
              <a:gs pos="0">
                <a:srgbClr val="000000">
                  <a:alpha val="95000"/>
                </a:srgbClr>
              </a:gs>
              <a:gs pos="1412">
                <a:srgbClr val="212121">
                  <a:alpha val="95000"/>
                </a:srgbClr>
              </a:gs>
              <a:gs pos="5432">
                <a:srgbClr val="424242">
                  <a:alpha val="95000"/>
                </a:srgbClr>
              </a:gs>
              <a:gs pos="5432">
                <a:srgbClr val="212121">
                  <a:alpha val="95000"/>
                </a:srgbClr>
              </a:gs>
              <a:gs pos="100000">
                <a:srgbClr val="000000">
                  <a:alpha val="95000"/>
                </a:srgbClr>
              </a:gs>
            </a:gsLst>
            <a:path>
              <a:fillToRect l="100717" t="52885" r="-717" b="47114"/>
            </a:path>
          </a:gradFill>
          <a:ln w="25400">
            <a:miter lim="400000"/>
          </a:ln>
          <a:effectLst>
            <a:outerShdw blurRad="190500" dist="63500" dir="5400000" rotWithShape="0">
              <a:srgbClr val="000000">
                <a:alpha val="36926"/>
              </a:srgbClr>
            </a:outerShdw>
          </a:effectLst>
        </p:spPr>
        <p:txBody>
          <a:bodyPr lIns="38100" tIns="38100" rIns="38100" bIns="38100" anchor="ctr"/>
          <a:lstStyle/>
          <a:p>
            <a:pPr lvl="0">
              <a:defRPr sz="3600">
                <a:effectLst>
                  <a:outerShdw blurRad="38100" dist="12700" dir="5400000" rotWithShape="0">
                    <a:srgbClr val="000000">
                      <a:alpha val="50000"/>
                    </a:srgbClr>
                  </a:outerShdw>
                </a:effectLst>
              </a:defRPr>
            </a:pPr>
            <a:endParaRPr/>
          </a:p>
        </p:txBody>
      </p:sp>
      <p:sp>
        <p:nvSpPr>
          <p:cNvPr id="146" name="Shape 146"/>
          <p:cNvSpPr/>
          <p:nvPr/>
        </p:nvSpPr>
        <p:spPr>
          <a:xfrm>
            <a:off x="5791636" y="13956959"/>
            <a:ext cx="2334464" cy="46106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400">
                <a:solidFill>
                  <a:srgbClr val="E9503F"/>
                </a:solidFill>
                <a:latin typeface="Helvetica Neue Light"/>
                <a:ea typeface="Helvetica Neue Light"/>
                <a:cs typeface="Helvetica Neue Light"/>
                <a:sym typeface="Helvetica Neue Light"/>
              </a:defRPr>
            </a:lvl1pPr>
          </a:lstStyle>
          <a:p>
            <a:pPr lvl="0">
              <a:defRPr sz="1800">
                <a:solidFill>
                  <a:srgbClr val="000000"/>
                </a:solidFill>
              </a:defRPr>
            </a:pPr>
            <a:r>
              <a:rPr sz="2400">
                <a:solidFill>
                  <a:srgbClr val="E9503F"/>
                </a:solidFill>
              </a:rPr>
              <a:t>CROWD © 2014</a:t>
            </a:r>
          </a:p>
        </p:txBody>
      </p:sp>
      <p:sp>
        <p:nvSpPr>
          <p:cNvPr id="147" name="Shape 147"/>
          <p:cNvSpPr/>
          <p:nvPr/>
        </p:nvSpPr>
        <p:spPr>
          <a:xfrm>
            <a:off x="-25400" y="-25400"/>
            <a:ext cx="8178800" cy="1016000"/>
          </a:xfrm>
          <a:prstGeom prst="rect">
            <a:avLst/>
          </a:prstGeom>
          <a:solidFill>
            <a:srgbClr val="424242"/>
          </a:solidFill>
          <a:ln w="25400">
            <a:miter lim="400000"/>
          </a:ln>
          <a:effectLst>
            <a:outerShdw blurRad="355600" rotWithShape="0">
              <a:srgbClr val="000000">
                <a:alpha val="75000"/>
              </a:srgbClr>
            </a:outerShdw>
          </a:effectLst>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148" name="Shape 148"/>
          <p:cNvSpPr/>
          <p:nvPr/>
        </p:nvSpPr>
        <p:spPr>
          <a:xfrm>
            <a:off x="2962274" y="-95251"/>
            <a:ext cx="2203451" cy="1155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Oswald "/>
                <a:ea typeface="Oswald "/>
                <a:cs typeface="Oswald "/>
                <a:sym typeface="Oswald "/>
              </a:defRPr>
            </a:lvl1pPr>
          </a:lstStyle>
          <a:p>
            <a:pPr lvl="0">
              <a:defRPr sz="1800">
                <a:solidFill>
                  <a:srgbClr val="000000"/>
                </a:solidFill>
              </a:defRPr>
            </a:pPr>
            <a:r>
              <a:rPr sz="5600">
                <a:solidFill>
                  <a:srgbClr val="FFFFFF"/>
                </a:solidFill>
              </a:rPr>
              <a:t>CROWD</a:t>
            </a:r>
          </a:p>
        </p:txBody>
      </p:sp>
      <p:sp>
        <p:nvSpPr>
          <p:cNvPr id="149" name="Shape 149"/>
          <p:cNvSpPr/>
          <p:nvPr/>
        </p:nvSpPr>
        <p:spPr>
          <a:xfrm>
            <a:off x="3223895" y="1149630"/>
            <a:ext cx="1680211" cy="64714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3600">
                <a:solidFill>
                  <a:srgbClr val="212121"/>
                </a:solidFill>
                <a:latin typeface="Helvetica Neue Light"/>
                <a:ea typeface="Helvetica Neue Light"/>
                <a:cs typeface="Helvetica Neue Light"/>
                <a:sym typeface="Helvetica Neue Light"/>
              </a:defRPr>
            </a:lvl1pPr>
          </a:lstStyle>
          <a:p>
            <a:pPr lvl="0">
              <a:defRPr sz="1800">
                <a:solidFill>
                  <a:srgbClr val="000000"/>
                </a:solidFill>
              </a:defRPr>
            </a:pPr>
            <a:r>
              <a:rPr sz="3600">
                <a:solidFill>
                  <a:srgbClr val="212121"/>
                </a:solidFill>
              </a:rPr>
              <a:t>Industry</a:t>
            </a:r>
          </a:p>
        </p:txBody>
      </p:sp>
      <p:sp>
        <p:nvSpPr>
          <p:cNvPr id="150" name="Shape 150"/>
          <p:cNvSpPr/>
          <p:nvPr/>
        </p:nvSpPr>
        <p:spPr>
          <a:xfrm>
            <a:off x="1338130" y="12368705"/>
            <a:ext cx="5451740" cy="1270001"/>
          </a:xfrm>
          <a:prstGeom prst="roundRect">
            <a:avLst>
              <a:gd name="adj" fmla="val 30594"/>
            </a:avLst>
          </a:prstGeom>
          <a:ln w="25400">
            <a:solidFill>
              <a:srgbClr val="73FCD6"/>
            </a:solidFill>
            <a:miter lim="400000"/>
          </a:ln>
          <a:extLst>
            <a:ext uri="{C572A759-6A51-4108-AA02-DFA0A04FC94B}">
              <ma14:wrappingTextBoxFlag xmlns:ma14="http://schemas.microsoft.com/office/mac/drawingml/2011/main" val="1"/>
            </a:ext>
          </a:extLst>
        </p:spPr>
        <p:txBody>
          <a:bodyPr lIns="0" tIns="0" rIns="0" bIns="0" anchor="ctr"/>
          <a:lstStyle>
            <a:lvl1pPr>
              <a:defRPr>
                <a:solidFill>
                  <a:srgbClr val="212121"/>
                </a:solidFill>
                <a:latin typeface="Helvetica Neue UltraLight"/>
                <a:ea typeface="Helvetica Neue UltraLight"/>
                <a:cs typeface="Helvetica Neue UltraLight"/>
                <a:sym typeface="Helvetica Neue UltraLight"/>
              </a:defRPr>
            </a:lvl1pPr>
          </a:lstStyle>
          <a:p>
            <a:pPr lvl="0">
              <a:defRPr sz="1800">
                <a:solidFill>
                  <a:srgbClr val="000000"/>
                </a:solidFill>
              </a:defRPr>
            </a:pPr>
            <a:r>
              <a:rPr sz="5600">
                <a:solidFill>
                  <a:srgbClr val="212121"/>
                </a:solidFill>
              </a:rPr>
              <a:t>Next</a:t>
            </a:r>
          </a:p>
        </p:txBody>
      </p:sp>
      <p:sp>
        <p:nvSpPr>
          <p:cNvPr id="151" name="Shape 151"/>
          <p:cNvSpPr/>
          <p:nvPr/>
        </p:nvSpPr>
        <p:spPr>
          <a:xfrm>
            <a:off x="1649222" y="4480714"/>
            <a:ext cx="3698037" cy="94457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rgbClr val="212121"/>
                </a:solidFill>
                <a:latin typeface="Helvetica Neue Light"/>
                <a:ea typeface="Helvetica Neue Light"/>
                <a:cs typeface="Helvetica Neue Light"/>
                <a:sym typeface="Helvetica Neue Light"/>
              </a:defRPr>
            </a:lvl1pPr>
          </a:lstStyle>
          <a:p>
            <a:pPr lvl="0">
              <a:defRPr sz="1800">
                <a:solidFill>
                  <a:srgbClr val="000000"/>
                </a:solidFill>
              </a:defRPr>
            </a:pPr>
            <a:r>
              <a:rPr sz="5600">
                <a:solidFill>
                  <a:srgbClr val="212121"/>
                </a:solidFill>
              </a:rPr>
              <a:t>Engineering</a:t>
            </a:r>
          </a:p>
        </p:txBody>
      </p:sp>
      <p:sp>
        <p:nvSpPr>
          <p:cNvPr id="152" name="Shape 152"/>
          <p:cNvSpPr/>
          <p:nvPr/>
        </p:nvSpPr>
        <p:spPr>
          <a:xfrm>
            <a:off x="1423590" y="4318000"/>
            <a:ext cx="5451741" cy="1270000"/>
          </a:xfrm>
          <a:prstGeom prst="roundRect">
            <a:avLst>
              <a:gd name="adj" fmla="val 30594"/>
            </a:avLst>
          </a:prstGeom>
          <a:ln w="25400">
            <a:solidFill>
              <a:srgbClr val="212121"/>
            </a:solidFill>
            <a:miter lim="400000"/>
          </a:ln>
        </p:spPr>
        <p:txBody>
          <a:bodyPr lIns="0" tIns="0" rIns="0" bIns="0" anchor="ctr"/>
          <a:lstStyle/>
          <a:p>
            <a:pPr lvl="0" algn="l">
              <a:defRPr>
                <a:latin typeface="Helvetica Neue UltraLight"/>
                <a:ea typeface="Helvetica Neue UltraLight"/>
                <a:cs typeface="Helvetica Neue UltraLight"/>
                <a:sym typeface="Helvetica Neue UltraLight"/>
              </a:defRPr>
            </a:pPr>
            <a:endParaRPr/>
          </a:p>
        </p:txBody>
      </p:sp>
      <p:sp>
        <p:nvSpPr>
          <p:cNvPr id="153" name="Shape 153"/>
          <p:cNvSpPr/>
          <p:nvPr/>
        </p:nvSpPr>
        <p:spPr>
          <a:xfrm>
            <a:off x="7035271" y="4765815"/>
            <a:ext cx="834629" cy="374370"/>
          </a:xfrm>
          <a:prstGeom prst="roundRect">
            <a:avLst>
              <a:gd name="adj" fmla="val 30594"/>
            </a:avLst>
          </a:prstGeom>
          <a:solidFill>
            <a:srgbClr val="00C997"/>
          </a:solidFill>
          <a:ln w="25400">
            <a:miter lim="400000"/>
          </a:ln>
          <a:extLst>
            <a:ext uri="{C572A759-6A51-4108-AA02-DFA0A04FC94B}">
              <ma14:wrappingTextBoxFlag xmlns:ma14="http://schemas.microsoft.com/office/mac/drawingml/2011/main" val="1"/>
            </a:ext>
          </a:extLst>
        </p:spPr>
        <p:txBody>
          <a:bodyPr lIns="38100" tIns="38100" rIns="38100" bIns="38100" anchor="ctr"/>
          <a:lstStyle>
            <a:lvl1pPr>
              <a:defRPr sz="2000">
                <a:solidFill>
                  <a:srgbClr val="F3F2F0"/>
                </a:solidFill>
                <a:latin typeface="Helvetica Neue Light"/>
                <a:ea typeface="Helvetica Neue Light"/>
                <a:cs typeface="Helvetica Neue Light"/>
                <a:sym typeface="Helvetica Neue Light"/>
              </a:defRPr>
            </a:lvl1pPr>
          </a:lstStyle>
          <a:p>
            <a:pPr lvl="0">
              <a:defRPr sz="1800">
                <a:solidFill>
                  <a:srgbClr val="000000"/>
                </a:solidFill>
              </a:defRPr>
            </a:pPr>
            <a:r>
              <a:rPr sz="2000">
                <a:solidFill>
                  <a:srgbClr val="F3F2F0"/>
                </a:solidFill>
              </a:rPr>
              <a:t>EDIT</a:t>
            </a:r>
          </a:p>
        </p:txBody>
      </p:sp>
      <p:sp>
        <p:nvSpPr>
          <p:cNvPr id="154" name="Shape 154"/>
          <p:cNvSpPr/>
          <p:nvPr/>
        </p:nvSpPr>
        <p:spPr>
          <a:xfrm>
            <a:off x="264646" y="269297"/>
            <a:ext cx="222741" cy="43111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63500">
            <a:solidFill>
              <a:srgbClr val="FFFFFF"/>
            </a:solidFill>
            <a:miter lim="400000"/>
          </a:ln>
        </p:spPr>
        <p:txBody>
          <a:bodyPr lIns="0" tIns="0" rIns="0" bIns="0" anchor="ctr"/>
          <a:lstStyle/>
          <a:p>
            <a:pPr lvl="0">
              <a:defRPr>
                <a:latin typeface="Helvetica Neue"/>
                <a:ea typeface="Helvetica Neue"/>
                <a:cs typeface="Helvetica Neue"/>
                <a:sym typeface="Helvetica Neue"/>
              </a:defRPr>
            </a:pPr>
            <a:endParaRPr/>
          </a:p>
        </p:txBody>
      </p:sp>
    </p:spTree>
  </p:cSld>
  <p:clrMapOvr>
    <a:masterClrMapping/>
  </p:clrMapOvr>
  <p:transition xmlns:p14="http://schemas.microsoft.com/office/powerpoint/2010/mai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156"/>
          <p:cNvSpPr/>
          <p:nvPr/>
        </p:nvSpPr>
        <p:spPr>
          <a:xfrm>
            <a:off x="-59267" y="-241763"/>
            <a:ext cx="8417455" cy="14910727"/>
          </a:xfrm>
          <a:prstGeom prst="rect">
            <a:avLst/>
          </a:prstGeom>
          <a:solidFill>
            <a:srgbClr val="F3F2F0"/>
          </a:solidFill>
          <a:ln w="25400">
            <a:miter lim="400000"/>
          </a:ln>
          <a:effectLst>
            <a:outerShdw blurRad="355600" dist="50800" rotWithShape="0">
              <a:srgbClr val="000000">
                <a:alpha val="75000"/>
              </a:srgbClr>
            </a:outerShdw>
          </a:effectLst>
        </p:spPr>
        <p:txBody>
          <a:bodyPr lIns="50800" tIns="50800" rIns="50800" bIns="50800" anchor="ctr"/>
          <a:lstStyle/>
          <a:p>
            <a:pPr lvl="0">
              <a:defRPr sz="3600">
                <a:effectLst>
                  <a:outerShdw blurRad="38100" dist="12700" dir="5400000" rotWithShape="0">
                    <a:srgbClr val="000000">
                      <a:alpha val="50000"/>
                    </a:srgbClr>
                  </a:outerShdw>
                </a:effectLst>
              </a:defRPr>
            </a:pPr>
            <a:endParaRPr/>
          </a:p>
        </p:txBody>
      </p:sp>
      <p:sp>
        <p:nvSpPr>
          <p:cNvPr id="157" name="Shape 157"/>
          <p:cNvSpPr/>
          <p:nvPr/>
        </p:nvSpPr>
        <p:spPr>
          <a:xfrm>
            <a:off x="-25400" y="-25400"/>
            <a:ext cx="8178800" cy="1016000"/>
          </a:xfrm>
          <a:prstGeom prst="rect">
            <a:avLst/>
          </a:prstGeom>
          <a:solidFill>
            <a:srgbClr val="424242"/>
          </a:solidFill>
          <a:ln w="25400">
            <a:miter lim="400000"/>
          </a:ln>
          <a:effectLst>
            <a:outerShdw blurRad="355600" rotWithShape="0">
              <a:srgbClr val="000000">
                <a:alpha val="75000"/>
              </a:srgbClr>
            </a:outerShdw>
          </a:effectLst>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158" name="Shape 158"/>
          <p:cNvSpPr/>
          <p:nvPr/>
        </p:nvSpPr>
        <p:spPr>
          <a:xfrm>
            <a:off x="2962274" y="-95251"/>
            <a:ext cx="2203451" cy="1155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Oswald "/>
                <a:ea typeface="Oswald "/>
                <a:cs typeface="Oswald "/>
                <a:sym typeface="Oswald "/>
              </a:defRPr>
            </a:lvl1pPr>
          </a:lstStyle>
          <a:p>
            <a:pPr lvl="0">
              <a:defRPr sz="1800">
                <a:solidFill>
                  <a:srgbClr val="000000"/>
                </a:solidFill>
              </a:defRPr>
            </a:pPr>
            <a:r>
              <a:rPr sz="5600">
                <a:solidFill>
                  <a:srgbClr val="FFFFFF"/>
                </a:solidFill>
              </a:rPr>
              <a:t>CROWD</a:t>
            </a:r>
          </a:p>
        </p:txBody>
      </p:sp>
      <p:sp>
        <p:nvSpPr>
          <p:cNvPr id="159" name="Shape 159"/>
          <p:cNvSpPr/>
          <p:nvPr/>
        </p:nvSpPr>
        <p:spPr>
          <a:xfrm>
            <a:off x="3223895" y="1149630"/>
            <a:ext cx="1680211" cy="64714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3600">
                <a:solidFill>
                  <a:srgbClr val="212121"/>
                </a:solidFill>
                <a:latin typeface="Helvetica Neue Light"/>
                <a:ea typeface="Helvetica Neue Light"/>
                <a:cs typeface="Helvetica Neue Light"/>
                <a:sym typeface="Helvetica Neue Light"/>
              </a:defRPr>
            </a:lvl1pPr>
          </a:lstStyle>
          <a:p>
            <a:pPr lvl="0">
              <a:defRPr sz="1800">
                <a:solidFill>
                  <a:srgbClr val="000000"/>
                </a:solidFill>
              </a:defRPr>
            </a:pPr>
            <a:r>
              <a:rPr sz="3600">
                <a:solidFill>
                  <a:srgbClr val="212121"/>
                </a:solidFill>
              </a:rPr>
              <a:t>Industry</a:t>
            </a:r>
          </a:p>
        </p:txBody>
      </p:sp>
      <p:sp>
        <p:nvSpPr>
          <p:cNvPr id="160" name="Shape 160"/>
          <p:cNvSpPr/>
          <p:nvPr/>
        </p:nvSpPr>
        <p:spPr>
          <a:xfrm>
            <a:off x="1338130" y="12368705"/>
            <a:ext cx="5451740" cy="1270001"/>
          </a:xfrm>
          <a:prstGeom prst="roundRect">
            <a:avLst>
              <a:gd name="adj" fmla="val 30594"/>
            </a:avLst>
          </a:prstGeom>
          <a:ln w="25400">
            <a:solidFill>
              <a:srgbClr val="73FCD6"/>
            </a:solidFill>
            <a:miter lim="400000"/>
          </a:ln>
          <a:extLst>
            <a:ext uri="{C572A759-6A51-4108-AA02-DFA0A04FC94B}">
              <ma14:wrappingTextBoxFlag xmlns:ma14="http://schemas.microsoft.com/office/mac/drawingml/2011/main" val="1"/>
            </a:ext>
          </a:extLst>
        </p:spPr>
        <p:txBody>
          <a:bodyPr lIns="0" tIns="0" rIns="0" bIns="0" anchor="ctr"/>
          <a:lstStyle>
            <a:lvl1pPr>
              <a:defRPr>
                <a:solidFill>
                  <a:srgbClr val="212121"/>
                </a:solidFill>
                <a:latin typeface="Helvetica Neue UltraLight"/>
                <a:ea typeface="Helvetica Neue UltraLight"/>
                <a:cs typeface="Helvetica Neue UltraLight"/>
                <a:sym typeface="Helvetica Neue UltraLight"/>
              </a:defRPr>
            </a:lvl1pPr>
          </a:lstStyle>
          <a:p>
            <a:pPr lvl="0">
              <a:defRPr sz="1800">
                <a:solidFill>
                  <a:srgbClr val="000000"/>
                </a:solidFill>
              </a:defRPr>
            </a:pPr>
            <a:r>
              <a:rPr sz="5600">
                <a:solidFill>
                  <a:srgbClr val="212121"/>
                </a:solidFill>
              </a:rPr>
              <a:t>Next</a:t>
            </a:r>
          </a:p>
        </p:txBody>
      </p:sp>
      <p:sp>
        <p:nvSpPr>
          <p:cNvPr id="161" name="Shape 161"/>
          <p:cNvSpPr/>
          <p:nvPr/>
        </p:nvSpPr>
        <p:spPr>
          <a:xfrm>
            <a:off x="1649222" y="4480714"/>
            <a:ext cx="3698037" cy="94457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rgbClr val="212121"/>
                </a:solidFill>
                <a:latin typeface="Helvetica Neue Light"/>
                <a:ea typeface="Helvetica Neue Light"/>
                <a:cs typeface="Helvetica Neue Light"/>
                <a:sym typeface="Helvetica Neue Light"/>
              </a:defRPr>
            </a:lvl1pPr>
          </a:lstStyle>
          <a:p>
            <a:pPr lvl="0">
              <a:defRPr sz="1800">
                <a:solidFill>
                  <a:srgbClr val="000000"/>
                </a:solidFill>
              </a:defRPr>
            </a:pPr>
            <a:r>
              <a:rPr sz="5600">
                <a:solidFill>
                  <a:srgbClr val="212121"/>
                </a:solidFill>
              </a:rPr>
              <a:t>Engineering</a:t>
            </a:r>
          </a:p>
        </p:txBody>
      </p:sp>
      <p:sp>
        <p:nvSpPr>
          <p:cNvPr id="162" name="Shape 162"/>
          <p:cNvSpPr/>
          <p:nvPr/>
        </p:nvSpPr>
        <p:spPr>
          <a:xfrm>
            <a:off x="1423590" y="4318000"/>
            <a:ext cx="5451741" cy="1270000"/>
          </a:xfrm>
          <a:prstGeom prst="roundRect">
            <a:avLst>
              <a:gd name="adj" fmla="val 30594"/>
            </a:avLst>
          </a:prstGeom>
          <a:ln w="25400">
            <a:solidFill>
              <a:srgbClr val="212121"/>
            </a:solidFill>
            <a:miter lim="400000"/>
          </a:ln>
        </p:spPr>
        <p:txBody>
          <a:bodyPr lIns="0" tIns="0" rIns="0" bIns="0" anchor="ctr"/>
          <a:lstStyle/>
          <a:p>
            <a:pPr lvl="0" algn="l">
              <a:defRPr>
                <a:latin typeface="Helvetica Neue UltraLight"/>
                <a:ea typeface="Helvetica Neue UltraLight"/>
                <a:cs typeface="Helvetica Neue UltraLight"/>
                <a:sym typeface="Helvetica Neue UltraLight"/>
              </a:defRPr>
            </a:pPr>
            <a:endParaRPr/>
          </a:p>
        </p:txBody>
      </p:sp>
      <p:sp>
        <p:nvSpPr>
          <p:cNvPr id="163" name="Shape 163"/>
          <p:cNvSpPr/>
          <p:nvPr/>
        </p:nvSpPr>
        <p:spPr>
          <a:xfrm>
            <a:off x="7035271" y="4765815"/>
            <a:ext cx="834629" cy="374370"/>
          </a:xfrm>
          <a:prstGeom prst="roundRect">
            <a:avLst>
              <a:gd name="adj" fmla="val 30594"/>
            </a:avLst>
          </a:prstGeom>
          <a:solidFill>
            <a:srgbClr val="00C997"/>
          </a:solidFill>
          <a:ln w="25400">
            <a:miter lim="400000"/>
          </a:ln>
          <a:extLst>
            <a:ext uri="{C572A759-6A51-4108-AA02-DFA0A04FC94B}">
              <ma14:wrappingTextBoxFlag xmlns:ma14="http://schemas.microsoft.com/office/mac/drawingml/2011/main" val="1"/>
            </a:ext>
          </a:extLst>
        </p:spPr>
        <p:txBody>
          <a:bodyPr lIns="38100" tIns="38100" rIns="38100" bIns="38100" anchor="ctr"/>
          <a:lstStyle>
            <a:lvl1pPr>
              <a:defRPr sz="2000">
                <a:solidFill>
                  <a:srgbClr val="F3F2F0"/>
                </a:solidFill>
                <a:latin typeface="Helvetica Neue Light"/>
                <a:ea typeface="Helvetica Neue Light"/>
                <a:cs typeface="Helvetica Neue Light"/>
                <a:sym typeface="Helvetica Neue Light"/>
              </a:defRPr>
            </a:lvl1pPr>
          </a:lstStyle>
          <a:p>
            <a:pPr lvl="0">
              <a:defRPr sz="1800">
                <a:solidFill>
                  <a:srgbClr val="000000"/>
                </a:solidFill>
              </a:defRPr>
            </a:pPr>
            <a:r>
              <a:rPr sz="2000">
                <a:solidFill>
                  <a:srgbClr val="F3F2F0"/>
                </a:solidFill>
              </a:rPr>
              <a:t>EDIT</a:t>
            </a:r>
          </a:p>
        </p:txBody>
      </p:sp>
      <p:sp>
        <p:nvSpPr>
          <p:cNvPr id="164" name="Shape 164"/>
          <p:cNvSpPr/>
          <p:nvPr/>
        </p:nvSpPr>
        <p:spPr>
          <a:xfrm>
            <a:off x="264646" y="269297"/>
            <a:ext cx="222741" cy="43111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63500">
            <a:solidFill>
              <a:srgbClr val="FFFFFF"/>
            </a:solidFill>
            <a:miter lim="400000"/>
          </a:ln>
        </p:spPr>
        <p:txBody>
          <a:bodyPr lIns="0" tIns="0" rIns="0" bIns="0" anchor="ctr"/>
          <a:lstStyle/>
          <a:p>
            <a:pPr lvl="0">
              <a:defRPr>
                <a:latin typeface="Helvetica Neue"/>
                <a:ea typeface="Helvetica Neue"/>
                <a:cs typeface="Helvetica Neue"/>
                <a:sym typeface="Helvetica Neue"/>
              </a:defRPr>
            </a:pPr>
            <a:endParaRPr/>
          </a:p>
        </p:txBody>
      </p:sp>
      <p:sp>
        <p:nvSpPr>
          <p:cNvPr id="165" name="Shape 165"/>
          <p:cNvSpPr/>
          <p:nvPr/>
        </p:nvSpPr>
        <p:spPr>
          <a:xfrm>
            <a:off x="17413" y="9072033"/>
            <a:ext cx="8102601" cy="5422901"/>
          </a:xfrm>
          <a:prstGeom prst="rect">
            <a:avLst/>
          </a:prstGeom>
          <a:solidFill>
            <a:srgbClr val="F7F7F7">
              <a:alpha val="93000"/>
            </a:srgbClr>
          </a:solidFill>
          <a:ln w="25400">
            <a:solidFill>
              <a:srgbClr val="DEDEDE">
                <a:alpha val="93000"/>
              </a:srgbClr>
            </a:solidFill>
            <a:miter lim="400000"/>
          </a:ln>
          <a:extLst>
            <a:ext uri="{C572A759-6A51-4108-AA02-DFA0A04FC94B}">
              <ma14:wrappingTextBoxFlag xmlns:ma14="http://schemas.microsoft.com/office/mac/drawingml/2011/main" val="1"/>
            </a:ext>
          </a:extLst>
        </p:spPr>
        <p:txBody>
          <a:bodyPr lIns="0" tIns="0" rIns="0" bIns="0" anchor="ctr"/>
          <a:lstStyle/>
          <a:p>
            <a:pPr lvl="0" algn="l">
              <a:lnSpc>
                <a:spcPct val="120000"/>
              </a:lnSpc>
              <a:defRPr sz="1800">
                <a:solidFill>
                  <a:srgbClr val="000000"/>
                </a:solidFill>
              </a:defRPr>
            </a:pPr>
            <a:r>
              <a:rPr sz="4800">
                <a:solidFill>
                  <a:srgbClr val="9F9F9F"/>
                </a:solidFill>
                <a:latin typeface="Helvetica Neue Light"/>
                <a:ea typeface="Helvetica Neue Light"/>
                <a:cs typeface="Helvetica Neue Light"/>
                <a:sym typeface="Helvetica Neue Light"/>
              </a:rPr>
              <a:t>       </a:t>
            </a:r>
            <a:r>
              <a:rPr sz="4800">
                <a:solidFill>
                  <a:srgbClr val="D6D6D6"/>
                </a:solidFill>
                <a:latin typeface="Helvetica Neue Light"/>
                <a:ea typeface="Helvetica Neue Light"/>
                <a:cs typeface="Helvetica Neue Light"/>
                <a:sym typeface="Helvetica Neue Light"/>
              </a:rPr>
              <a:t>Accounting</a:t>
            </a:r>
            <a:endParaRPr sz="4800">
              <a:solidFill>
                <a:srgbClr val="9F9F9F"/>
              </a:solidFill>
              <a:latin typeface="Helvetica Neue Light"/>
              <a:ea typeface="Helvetica Neue Light"/>
              <a:cs typeface="Helvetica Neue Light"/>
              <a:sym typeface="Helvetica Neue Light"/>
            </a:endParaRPr>
          </a:p>
          <a:p>
            <a:pPr lvl="0" algn="l">
              <a:lnSpc>
                <a:spcPct val="120000"/>
              </a:lnSpc>
              <a:defRPr sz="1800">
                <a:solidFill>
                  <a:srgbClr val="000000"/>
                </a:solidFill>
              </a:defRPr>
            </a:pPr>
            <a:r>
              <a:rPr sz="4800">
                <a:solidFill>
                  <a:srgbClr val="9F9F9F"/>
                </a:solidFill>
                <a:latin typeface="Helvetica Neue Light"/>
                <a:ea typeface="Helvetica Neue Light"/>
                <a:cs typeface="Helvetica Neue Light"/>
                <a:sym typeface="Helvetica Neue Light"/>
              </a:rPr>
              <a:t>       Biotech</a:t>
            </a:r>
            <a:endParaRPr sz="4800">
              <a:solidFill>
                <a:srgbClr val="566E99"/>
              </a:solidFill>
              <a:latin typeface="Helvetica Neue Light"/>
              <a:ea typeface="Helvetica Neue Light"/>
              <a:cs typeface="Helvetica Neue Light"/>
              <a:sym typeface="Helvetica Neue Light"/>
            </a:endParaRPr>
          </a:p>
          <a:p>
            <a:pPr lvl="0" algn="l">
              <a:lnSpc>
                <a:spcPct val="120000"/>
              </a:lnSpc>
              <a:defRPr sz="1800">
                <a:solidFill>
                  <a:srgbClr val="000000"/>
                </a:solidFill>
              </a:defRPr>
            </a:pPr>
            <a:r>
              <a:rPr sz="4800">
                <a:solidFill>
                  <a:srgbClr val="232323"/>
                </a:solidFill>
                <a:latin typeface="Helvetica Neue Light"/>
                <a:ea typeface="Helvetica Neue Light"/>
                <a:cs typeface="Helvetica Neue Light"/>
                <a:sym typeface="Helvetica Neue Light"/>
              </a:rPr>
              <a:t>       </a:t>
            </a:r>
            <a:r>
              <a:rPr sz="4800">
                <a:solidFill>
                  <a:srgbClr val="566E99"/>
                </a:solidFill>
                <a:latin typeface="Helvetica Neue Light"/>
                <a:ea typeface="Helvetica Neue Light"/>
                <a:cs typeface="Helvetica Neue Light"/>
                <a:sym typeface="Helvetica Neue Light"/>
              </a:rPr>
              <a:t>Engineering</a:t>
            </a:r>
          </a:p>
          <a:p>
            <a:pPr lvl="0" algn="l">
              <a:lnSpc>
                <a:spcPct val="120000"/>
              </a:lnSpc>
              <a:defRPr sz="1800">
                <a:solidFill>
                  <a:srgbClr val="000000"/>
                </a:solidFill>
              </a:defRPr>
            </a:pPr>
            <a:r>
              <a:rPr sz="4800">
                <a:solidFill>
                  <a:srgbClr val="9F9F9F"/>
                </a:solidFill>
                <a:latin typeface="Helvetica Neue Light"/>
                <a:ea typeface="Helvetica Neue Light"/>
                <a:cs typeface="Helvetica Neue Light"/>
                <a:sym typeface="Helvetica Neue Light"/>
              </a:rPr>
              <a:t>       Finance</a:t>
            </a:r>
          </a:p>
          <a:p>
            <a:pPr lvl="0" algn="l">
              <a:lnSpc>
                <a:spcPct val="120000"/>
              </a:lnSpc>
              <a:defRPr sz="1800">
                <a:solidFill>
                  <a:srgbClr val="000000"/>
                </a:solidFill>
              </a:defRPr>
            </a:pPr>
            <a:r>
              <a:rPr sz="4800">
                <a:solidFill>
                  <a:srgbClr val="9F9F9F"/>
                </a:solidFill>
                <a:latin typeface="Helvetica Neue Light"/>
                <a:ea typeface="Helvetica Neue Light"/>
                <a:cs typeface="Helvetica Neue Light"/>
                <a:sym typeface="Helvetica Neue Light"/>
              </a:rPr>
              <a:t>       </a:t>
            </a:r>
            <a:r>
              <a:rPr sz="4800">
                <a:solidFill>
                  <a:srgbClr val="D6D6D6"/>
                </a:solidFill>
                <a:latin typeface="Helvetica Neue Light"/>
                <a:ea typeface="Helvetica Neue Light"/>
                <a:cs typeface="Helvetica Neue Light"/>
                <a:sym typeface="Helvetica Neue Light"/>
              </a:rPr>
              <a:t>Medical</a:t>
            </a:r>
          </a:p>
        </p:txBody>
      </p:sp>
      <p:sp>
        <p:nvSpPr>
          <p:cNvPr id="166" name="Shape 166"/>
          <p:cNvSpPr/>
          <p:nvPr/>
        </p:nvSpPr>
        <p:spPr>
          <a:xfrm flipV="1">
            <a:off x="-4714" y="11358032"/>
            <a:ext cx="8097203" cy="2"/>
          </a:xfrm>
          <a:prstGeom prst="line">
            <a:avLst/>
          </a:prstGeom>
          <a:solidFill>
            <a:srgbClr val="FFFFFF"/>
          </a:solidFill>
          <a:ln w="25400">
            <a:solidFill>
              <a:srgbClr val="DEDEDE"/>
            </a:solidFill>
            <a:miter lim="400000"/>
          </a:ln>
        </p:spPr>
        <p:txBody>
          <a:bodyPr lIns="0" tIns="0" rIns="0" bIns="0"/>
          <a:lstStyle/>
          <a:p>
            <a:pPr lvl="0" algn="l" defTabSz="457200">
              <a:defRPr sz="1200">
                <a:solidFill>
                  <a:srgbClr val="000000"/>
                </a:solidFill>
                <a:latin typeface="Helvetica"/>
                <a:ea typeface="Helvetica"/>
                <a:cs typeface="Helvetica"/>
                <a:sym typeface="Helvetica"/>
              </a:defRPr>
            </a:pPr>
            <a:endParaRPr/>
          </a:p>
        </p:txBody>
      </p:sp>
      <p:sp>
        <p:nvSpPr>
          <p:cNvPr id="167" name="Shape 167"/>
          <p:cNvSpPr/>
          <p:nvPr/>
        </p:nvSpPr>
        <p:spPr>
          <a:xfrm flipV="1">
            <a:off x="-4714" y="12221633"/>
            <a:ext cx="8097203" cy="1"/>
          </a:xfrm>
          <a:prstGeom prst="line">
            <a:avLst/>
          </a:prstGeom>
          <a:solidFill>
            <a:srgbClr val="FFFFFF"/>
          </a:solidFill>
          <a:ln w="25400">
            <a:solidFill>
              <a:srgbClr val="DEDEDE"/>
            </a:solidFill>
            <a:miter lim="400000"/>
          </a:ln>
        </p:spPr>
        <p:txBody>
          <a:bodyPr lIns="0" tIns="0" rIns="0" bIns="0"/>
          <a:lstStyle/>
          <a:p>
            <a:pPr lvl="0" algn="l" defTabSz="457200">
              <a:defRPr sz="1200">
                <a:solidFill>
                  <a:srgbClr val="000000"/>
                </a:solidFill>
                <a:latin typeface="Helvetica"/>
                <a:ea typeface="Helvetica"/>
                <a:cs typeface="Helvetica"/>
                <a:sym typeface="Helvetica"/>
              </a:defRPr>
            </a:pPr>
            <a:endParaRPr/>
          </a:p>
        </p:txBody>
      </p:sp>
      <p:sp>
        <p:nvSpPr>
          <p:cNvPr id="168" name="Shape 168"/>
          <p:cNvSpPr/>
          <p:nvPr/>
        </p:nvSpPr>
        <p:spPr>
          <a:xfrm>
            <a:off x="388095" y="11588332"/>
            <a:ext cx="444501" cy="381001"/>
          </a:xfrm>
          <a:custGeom>
            <a:avLst/>
            <a:gdLst/>
            <a:ahLst/>
            <a:cxnLst>
              <a:cxn ang="0">
                <a:pos x="wd2" y="hd2"/>
              </a:cxn>
              <a:cxn ang="5400000">
                <a:pos x="wd2" y="hd2"/>
              </a:cxn>
              <a:cxn ang="10800000">
                <a:pos x="wd2" y="hd2"/>
              </a:cxn>
              <a:cxn ang="16200000">
                <a:pos x="wd2" y="hd2"/>
              </a:cxn>
            </a:cxnLst>
            <a:rect l="0" t="0" r="r" b="b"/>
            <a:pathLst>
              <a:path w="21600" h="21600" extrusionOk="0">
                <a:moveTo>
                  <a:pt x="0" y="11340"/>
                </a:moveTo>
                <a:lnTo>
                  <a:pt x="8980" y="21600"/>
                </a:lnTo>
                <a:lnTo>
                  <a:pt x="21600" y="0"/>
                </a:lnTo>
              </a:path>
            </a:pathLst>
          </a:custGeom>
          <a:ln w="63500">
            <a:solidFill>
              <a:srgbClr val="576F9A"/>
            </a:solidFill>
            <a:miter lim="400000"/>
          </a:ln>
        </p:spPr>
        <p:txBody>
          <a:bodyPr lIns="0" tIns="0" rIns="0" bIns="0" anchor="ctr"/>
          <a:lstStyle/>
          <a:p>
            <a:pPr lvl="0">
              <a:defRPr sz="5900"/>
            </a:pPr>
            <a:endParaRPr/>
          </a:p>
        </p:txBody>
      </p:sp>
    </p:spTree>
  </p:cSld>
  <p:clrMapOvr>
    <a:masterClrMapping/>
  </p:clrMapOvr>
  <p:transition xmlns:p14="http://schemas.microsoft.com/office/powerpoint/2010/mai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 name="blueblur.png"/>
          <p:cNvPicPr/>
          <p:nvPr/>
        </p:nvPicPr>
        <p:blipFill>
          <a:blip r:embed="rId2">
            <a:extLst/>
          </a:blip>
          <a:stretch>
            <a:fillRect/>
          </a:stretch>
        </p:blipFill>
        <p:spPr>
          <a:xfrm>
            <a:off x="0" y="0"/>
            <a:ext cx="8128000" cy="14427200"/>
          </a:xfrm>
          <a:prstGeom prst="rect">
            <a:avLst/>
          </a:prstGeom>
          <a:ln w="12700">
            <a:miter lim="400000"/>
          </a:ln>
        </p:spPr>
      </p:pic>
      <p:sp>
        <p:nvSpPr>
          <p:cNvPr id="171" name="Shape 171"/>
          <p:cNvSpPr/>
          <p:nvPr/>
        </p:nvSpPr>
        <p:spPr>
          <a:xfrm>
            <a:off x="-152449" y="-152400"/>
            <a:ext cx="8432898" cy="14732000"/>
          </a:xfrm>
          <a:prstGeom prst="rect">
            <a:avLst/>
          </a:prstGeom>
          <a:solidFill>
            <a:srgbClr val="000000">
              <a:alpha val="48418"/>
            </a:srgbClr>
          </a:solidFill>
          <a:ln w="12700">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172" name="Shape 172"/>
          <p:cNvSpPr/>
          <p:nvPr/>
        </p:nvSpPr>
        <p:spPr>
          <a:xfrm>
            <a:off x="-59267" y="-241763"/>
            <a:ext cx="8417455" cy="14910727"/>
          </a:xfrm>
          <a:prstGeom prst="rect">
            <a:avLst/>
          </a:prstGeom>
          <a:solidFill>
            <a:srgbClr val="F3F2F0"/>
          </a:solidFill>
          <a:ln w="25400">
            <a:miter lim="400000"/>
          </a:ln>
          <a:effectLst>
            <a:outerShdw blurRad="355600" dist="50800" rotWithShape="0">
              <a:srgbClr val="000000">
                <a:alpha val="75000"/>
              </a:srgbClr>
            </a:outerShdw>
          </a:effectLst>
        </p:spPr>
        <p:txBody>
          <a:bodyPr lIns="50800" tIns="50800" rIns="50800" bIns="50800" anchor="ctr"/>
          <a:lstStyle/>
          <a:p>
            <a:pPr lvl="0">
              <a:defRPr sz="3600">
                <a:effectLst>
                  <a:outerShdw blurRad="38100" dist="12700" dir="5400000" rotWithShape="0">
                    <a:srgbClr val="000000">
                      <a:alpha val="50000"/>
                    </a:srgbClr>
                  </a:outerShdw>
                </a:effectLst>
              </a:defRPr>
            </a:pPr>
            <a:endParaRPr/>
          </a:p>
        </p:txBody>
      </p:sp>
      <p:sp>
        <p:nvSpPr>
          <p:cNvPr id="173" name="Shape 173"/>
          <p:cNvSpPr/>
          <p:nvPr/>
        </p:nvSpPr>
        <p:spPr>
          <a:xfrm>
            <a:off x="5723466" y="13996951"/>
            <a:ext cx="2769990" cy="381076"/>
          </a:xfrm>
          <a:prstGeom prst="roundRect">
            <a:avLst>
              <a:gd name="adj" fmla="val 49990"/>
            </a:avLst>
          </a:prstGeom>
          <a:gradFill>
            <a:gsLst>
              <a:gs pos="0">
                <a:srgbClr val="000000">
                  <a:alpha val="95000"/>
                </a:srgbClr>
              </a:gs>
              <a:gs pos="1412">
                <a:srgbClr val="212121">
                  <a:alpha val="95000"/>
                </a:srgbClr>
              </a:gs>
              <a:gs pos="5432">
                <a:srgbClr val="424242">
                  <a:alpha val="95000"/>
                </a:srgbClr>
              </a:gs>
              <a:gs pos="5432">
                <a:srgbClr val="212121">
                  <a:alpha val="95000"/>
                </a:srgbClr>
              </a:gs>
              <a:gs pos="100000">
                <a:srgbClr val="000000">
                  <a:alpha val="95000"/>
                </a:srgbClr>
              </a:gs>
            </a:gsLst>
            <a:path>
              <a:fillToRect l="100717" t="52885" r="-717" b="47114"/>
            </a:path>
          </a:gradFill>
          <a:ln w="25400">
            <a:miter lim="400000"/>
          </a:ln>
          <a:effectLst>
            <a:outerShdw blurRad="190500" dist="63500" dir="5400000" rotWithShape="0">
              <a:srgbClr val="000000">
                <a:alpha val="36926"/>
              </a:srgbClr>
            </a:outerShdw>
          </a:effectLst>
        </p:spPr>
        <p:txBody>
          <a:bodyPr lIns="38100" tIns="38100" rIns="38100" bIns="38100" anchor="ctr"/>
          <a:lstStyle/>
          <a:p>
            <a:pPr lvl="0">
              <a:defRPr sz="3600">
                <a:effectLst>
                  <a:outerShdw blurRad="38100" dist="12700" dir="5400000" rotWithShape="0">
                    <a:srgbClr val="000000">
                      <a:alpha val="50000"/>
                    </a:srgbClr>
                  </a:outerShdw>
                </a:effectLst>
              </a:defRPr>
            </a:pPr>
            <a:endParaRPr/>
          </a:p>
        </p:txBody>
      </p:sp>
      <p:sp>
        <p:nvSpPr>
          <p:cNvPr id="174" name="Shape 174"/>
          <p:cNvSpPr/>
          <p:nvPr/>
        </p:nvSpPr>
        <p:spPr>
          <a:xfrm>
            <a:off x="5791636" y="13956959"/>
            <a:ext cx="2334464" cy="46106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400">
                <a:solidFill>
                  <a:srgbClr val="E9503F"/>
                </a:solidFill>
                <a:latin typeface="Helvetica Neue Light"/>
                <a:ea typeface="Helvetica Neue Light"/>
                <a:cs typeface="Helvetica Neue Light"/>
                <a:sym typeface="Helvetica Neue Light"/>
              </a:defRPr>
            </a:lvl1pPr>
          </a:lstStyle>
          <a:p>
            <a:pPr lvl="0">
              <a:defRPr sz="1800">
                <a:solidFill>
                  <a:srgbClr val="000000"/>
                </a:solidFill>
              </a:defRPr>
            </a:pPr>
            <a:r>
              <a:rPr sz="2400">
                <a:solidFill>
                  <a:srgbClr val="E9503F"/>
                </a:solidFill>
              </a:rPr>
              <a:t>CROWD © 2014</a:t>
            </a:r>
          </a:p>
        </p:txBody>
      </p:sp>
      <p:sp>
        <p:nvSpPr>
          <p:cNvPr id="175" name="Shape 175"/>
          <p:cNvSpPr/>
          <p:nvPr/>
        </p:nvSpPr>
        <p:spPr>
          <a:xfrm>
            <a:off x="-25400" y="-25400"/>
            <a:ext cx="8178800" cy="1016000"/>
          </a:xfrm>
          <a:prstGeom prst="rect">
            <a:avLst/>
          </a:prstGeom>
          <a:solidFill>
            <a:srgbClr val="424242"/>
          </a:solidFill>
          <a:ln w="25400">
            <a:miter lim="400000"/>
          </a:ln>
          <a:effectLst>
            <a:outerShdw blurRad="355600" rotWithShape="0">
              <a:srgbClr val="000000">
                <a:alpha val="75000"/>
              </a:srgbClr>
            </a:outerShdw>
          </a:effectLst>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176" name="Shape 176"/>
          <p:cNvSpPr/>
          <p:nvPr/>
        </p:nvSpPr>
        <p:spPr>
          <a:xfrm>
            <a:off x="2962274" y="-95251"/>
            <a:ext cx="2203451" cy="1155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Oswald "/>
                <a:ea typeface="Oswald "/>
                <a:cs typeface="Oswald "/>
                <a:sym typeface="Oswald "/>
              </a:defRPr>
            </a:lvl1pPr>
          </a:lstStyle>
          <a:p>
            <a:pPr lvl="0">
              <a:defRPr sz="1800">
                <a:solidFill>
                  <a:srgbClr val="000000"/>
                </a:solidFill>
              </a:defRPr>
            </a:pPr>
            <a:r>
              <a:rPr sz="5600">
                <a:solidFill>
                  <a:srgbClr val="FFFFFF"/>
                </a:solidFill>
              </a:rPr>
              <a:t>CROWD</a:t>
            </a:r>
          </a:p>
        </p:txBody>
      </p:sp>
      <p:sp>
        <p:nvSpPr>
          <p:cNvPr id="177" name="Shape 177"/>
          <p:cNvSpPr/>
          <p:nvPr/>
        </p:nvSpPr>
        <p:spPr>
          <a:xfrm>
            <a:off x="3634231" y="1149630"/>
            <a:ext cx="859537" cy="64714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3600">
                <a:solidFill>
                  <a:srgbClr val="212121"/>
                </a:solidFill>
                <a:latin typeface="Helvetica Neue Light"/>
                <a:ea typeface="Helvetica Neue Light"/>
                <a:cs typeface="Helvetica Neue Light"/>
                <a:sym typeface="Helvetica Neue Light"/>
              </a:defRPr>
            </a:lvl1pPr>
          </a:lstStyle>
          <a:p>
            <a:pPr lvl="0">
              <a:defRPr sz="1800">
                <a:solidFill>
                  <a:srgbClr val="000000"/>
                </a:solidFill>
              </a:defRPr>
            </a:pPr>
            <a:r>
              <a:rPr sz="3600">
                <a:solidFill>
                  <a:srgbClr val="212121"/>
                </a:solidFill>
              </a:rPr>
              <a:t>Job</a:t>
            </a:r>
          </a:p>
        </p:txBody>
      </p:sp>
      <p:sp>
        <p:nvSpPr>
          <p:cNvPr id="178" name="Shape 178"/>
          <p:cNvSpPr/>
          <p:nvPr/>
        </p:nvSpPr>
        <p:spPr>
          <a:xfrm>
            <a:off x="1338130" y="12368705"/>
            <a:ext cx="5451740" cy="1270001"/>
          </a:xfrm>
          <a:prstGeom prst="roundRect">
            <a:avLst>
              <a:gd name="adj" fmla="val 30594"/>
            </a:avLst>
          </a:prstGeom>
          <a:ln w="25400">
            <a:solidFill>
              <a:srgbClr val="73FCD6"/>
            </a:solidFill>
            <a:miter lim="400000"/>
          </a:ln>
          <a:extLst>
            <a:ext uri="{C572A759-6A51-4108-AA02-DFA0A04FC94B}">
              <ma14:wrappingTextBoxFlag xmlns:ma14="http://schemas.microsoft.com/office/mac/drawingml/2011/main" val="1"/>
            </a:ext>
          </a:extLst>
        </p:spPr>
        <p:txBody>
          <a:bodyPr lIns="0" tIns="0" rIns="0" bIns="0" anchor="ctr"/>
          <a:lstStyle>
            <a:lvl1pPr>
              <a:defRPr>
                <a:solidFill>
                  <a:srgbClr val="212121"/>
                </a:solidFill>
                <a:latin typeface="Helvetica Neue UltraLight"/>
                <a:ea typeface="Helvetica Neue UltraLight"/>
                <a:cs typeface="Helvetica Neue UltraLight"/>
                <a:sym typeface="Helvetica Neue UltraLight"/>
              </a:defRPr>
            </a:lvl1pPr>
          </a:lstStyle>
          <a:p>
            <a:pPr lvl="0">
              <a:defRPr sz="1800">
                <a:solidFill>
                  <a:srgbClr val="000000"/>
                </a:solidFill>
              </a:defRPr>
            </a:pPr>
            <a:r>
              <a:rPr sz="5600">
                <a:solidFill>
                  <a:srgbClr val="212121"/>
                </a:solidFill>
              </a:rPr>
              <a:t>Next</a:t>
            </a:r>
          </a:p>
        </p:txBody>
      </p:sp>
      <p:sp>
        <p:nvSpPr>
          <p:cNvPr id="179" name="Shape 179"/>
          <p:cNvSpPr/>
          <p:nvPr/>
        </p:nvSpPr>
        <p:spPr>
          <a:xfrm>
            <a:off x="1649222" y="4480714"/>
            <a:ext cx="4211524" cy="94457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solidFill>
                  <a:srgbClr val="212121"/>
                </a:solidFill>
                <a:latin typeface="Helvetica Neue Light"/>
                <a:ea typeface="Helvetica Neue Light"/>
                <a:cs typeface="Helvetica Neue Light"/>
                <a:sym typeface="Helvetica Neue Light"/>
              </a:defRPr>
            </a:lvl1pPr>
          </a:lstStyle>
          <a:p>
            <a:pPr lvl="0">
              <a:defRPr sz="1800">
                <a:solidFill>
                  <a:srgbClr val="000000"/>
                </a:solidFill>
              </a:defRPr>
            </a:pPr>
            <a:r>
              <a:rPr sz="5600">
                <a:solidFill>
                  <a:srgbClr val="212121"/>
                </a:solidFill>
              </a:rPr>
              <a:t>Civil Engineer</a:t>
            </a:r>
          </a:p>
        </p:txBody>
      </p:sp>
      <p:sp>
        <p:nvSpPr>
          <p:cNvPr id="180" name="Shape 180"/>
          <p:cNvSpPr/>
          <p:nvPr/>
        </p:nvSpPr>
        <p:spPr>
          <a:xfrm>
            <a:off x="1423590" y="4318000"/>
            <a:ext cx="5451741" cy="1270000"/>
          </a:xfrm>
          <a:prstGeom prst="roundRect">
            <a:avLst>
              <a:gd name="adj" fmla="val 30594"/>
            </a:avLst>
          </a:prstGeom>
          <a:ln w="25400">
            <a:solidFill>
              <a:srgbClr val="212121"/>
            </a:solidFill>
            <a:miter lim="400000"/>
          </a:ln>
        </p:spPr>
        <p:txBody>
          <a:bodyPr lIns="0" tIns="0" rIns="0" bIns="0" anchor="ctr"/>
          <a:lstStyle/>
          <a:p>
            <a:pPr lvl="0" algn="l">
              <a:defRPr>
                <a:latin typeface="Helvetica Neue UltraLight"/>
                <a:ea typeface="Helvetica Neue UltraLight"/>
                <a:cs typeface="Helvetica Neue UltraLight"/>
                <a:sym typeface="Helvetica Neue UltraLight"/>
              </a:defRPr>
            </a:pPr>
            <a:endParaRPr/>
          </a:p>
        </p:txBody>
      </p:sp>
      <p:sp>
        <p:nvSpPr>
          <p:cNvPr id="181" name="Shape 181"/>
          <p:cNvSpPr/>
          <p:nvPr/>
        </p:nvSpPr>
        <p:spPr>
          <a:xfrm>
            <a:off x="7035271" y="4765815"/>
            <a:ext cx="834629" cy="374370"/>
          </a:xfrm>
          <a:prstGeom prst="roundRect">
            <a:avLst>
              <a:gd name="adj" fmla="val 30594"/>
            </a:avLst>
          </a:prstGeom>
          <a:solidFill>
            <a:srgbClr val="00C997"/>
          </a:solidFill>
          <a:ln w="25400">
            <a:miter lim="400000"/>
          </a:ln>
          <a:extLst>
            <a:ext uri="{C572A759-6A51-4108-AA02-DFA0A04FC94B}">
              <ma14:wrappingTextBoxFlag xmlns:ma14="http://schemas.microsoft.com/office/mac/drawingml/2011/main" val="1"/>
            </a:ext>
          </a:extLst>
        </p:spPr>
        <p:txBody>
          <a:bodyPr lIns="38100" tIns="38100" rIns="38100" bIns="38100" anchor="ctr"/>
          <a:lstStyle>
            <a:lvl1pPr>
              <a:defRPr sz="2000">
                <a:solidFill>
                  <a:srgbClr val="F3F2F0"/>
                </a:solidFill>
                <a:latin typeface="Helvetica Neue Light"/>
                <a:ea typeface="Helvetica Neue Light"/>
                <a:cs typeface="Helvetica Neue Light"/>
                <a:sym typeface="Helvetica Neue Light"/>
              </a:defRPr>
            </a:lvl1pPr>
          </a:lstStyle>
          <a:p>
            <a:pPr lvl="0">
              <a:defRPr sz="1800">
                <a:solidFill>
                  <a:srgbClr val="000000"/>
                </a:solidFill>
              </a:defRPr>
            </a:pPr>
            <a:r>
              <a:rPr sz="2000">
                <a:solidFill>
                  <a:srgbClr val="F3F2F0"/>
                </a:solidFill>
              </a:rPr>
              <a:t>EDIT</a:t>
            </a:r>
          </a:p>
        </p:txBody>
      </p:sp>
      <p:sp>
        <p:nvSpPr>
          <p:cNvPr id="182" name="Shape 182"/>
          <p:cNvSpPr/>
          <p:nvPr/>
        </p:nvSpPr>
        <p:spPr>
          <a:xfrm>
            <a:off x="264646" y="269297"/>
            <a:ext cx="222741" cy="43111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63500">
            <a:solidFill>
              <a:srgbClr val="FFFFFF"/>
            </a:solidFill>
            <a:miter lim="400000"/>
          </a:ln>
        </p:spPr>
        <p:txBody>
          <a:bodyPr lIns="0" tIns="0" rIns="0" bIns="0" anchor="ctr"/>
          <a:lstStyle/>
          <a:p>
            <a:pPr lvl="0">
              <a:defRPr>
                <a:latin typeface="Helvetica Neue"/>
                <a:ea typeface="Helvetica Neue"/>
                <a:cs typeface="Helvetica Neue"/>
                <a:sym typeface="Helvetica Neue"/>
              </a:defRPr>
            </a:pPr>
            <a:endParaRPr/>
          </a:p>
        </p:txBody>
      </p:sp>
    </p:spTree>
  </p:cSld>
  <p:clrMapOvr>
    <a:masterClrMapping/>
  </p:clrMapOvr>
  <p:transition xmlns:p14="http://schemas.microsoft.com/office/powerpoint/2010/mai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 name="blueblur.png"/>
          <p:cNvPicPr/>
          <p:nvPr/>
        </p:nvPicPr>
        <p:blipFill>
          <a:blip r:embed="rId2">
            <a:extLst/>
          </a:blip>
          <a:stretch>
            <a:fillRect/>
          </a:stretch>
        </p:blipFill>
        <p:spPr>
          <a:xfrm>
            <a:off x="0" y="0"/>
            <a:ext cx="8128000" cy="14427200"/>
          </a:xfrm>
          <a:prstGeom prst="rect">
            <a:avLst/>
          </a:prstGeom>
          <a:ln w="12700">
            <a:miter lim="400000"/>
          </a:ln>
        </p:spPr>
      </p:pic>
      <p:sp>
        <p:nvSpPr>
          <p:cNvPr id="185" name="Shape 185"/>
          <p:cNvSpPr/>
          <p:nvPr/>
        </p:nvSpPr>
        <p:spPr>
          <a:xfrm>
            <a:off x="-152449" y="-152400"/>
            <a:ext cx="8432898" cy="14732000"/>
          </a:xfrm>
          <a:prstGeom prst="rect">
            <a:avLst/>
          </a:prstGeom>
          <a:solidFill>
            <a:srgbClr val="000000">
              <a:alpha val="48418"/>
            </a:srgbClr>
          </a:solidFill>
          <a:ln w="12700">
            <a:miter lim="400000"/>
          </a:ln>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186" name="Shape 186"/>
          <p:cNvSpPr/>
          <p:nvPr/>
        </p:nvSpPr>
        <p:spPr>
          <a:xfrm>
            <a:off x="-59267" y="-241763"/>
            <a:ext cx="8417455" cy="14910727"/>
          </a:xfrm>
          <a:prstGeom prst="rect">
            <a:avLst/>
          </a:prstGeom>
          <a:solidFill>
            <a:srgbClr val="F3F2F0"/>
          </a:solidFill>
          <a:ln w="25400">
            <a:miter lim="400000"/>
          </a:ln>
          <a:effectLst>
            <a:outerShdw blurRad="355600" dist="50800" rotWithShape="0">
              <a:srgbClr val="000000">
                <a:alpha val="75000"/>
              </a:srgbClr>
            </a:outerShdw>
          </a:effectLst>
        </p:spPr>
        <p:txBody>
          <a:bodyPr lIns="50800" tIns="50800" rIns="50800" bIns="50800" anchor="ctr"/>
          <a:lstStyle/>
          <a:p>
            <a:pPr lvl="0">
              <a:defRPr sz="3600">
                <a:effectLst>
                  <a:outerShdw blurRad="38100" dist="12700" dir="5400000" rotWithShape="0">
                    <a:srgbClr val="000000">
                      <a:alpha val="50000"/>
                    </a:srgbClr>
                  </a:outerShdw>
                </a:effectLst>
              </a:defRPr>
            </a:pPr>
            <a:endParaRPr/>
          </a:p>
        </p:txBody>
      </p:sp>
      <p:sp>
        <p:nvSpPr>
          <p:cNvPr id="187" name="Shape 187"/>
          <p:cNvSpPr/>
          <p:nvPr/>
        </p:nvSpPr>
        <p:spPr>
          <a:xfrm>
            <a:off x="5723466" y="13996951"/>
            <a:ext cx="2769990" cy="381076"/>
          </a:xfrm>
          <a:prstGeom prst="roundRect">
            <a:avLst>
              <a:gd name="adj" fmla="val 49990"/>
            </a:avLst>
          </a:prstGeom>
          <a:gradFill>
            <a:gsLst>
              <a:gs pos="0">
                <a:srgbClr val="000000">
                  <a:alpha val="95000"/>
                </a:srgbClr>
              </a:gs>
              <a:gs pos="1412">
                <a:srgbClr val="212121">
                  <a:alpha val="95000"/>
                </a:srgbClr>
              </a:gs>
              <a:gs pos="5432">
                <a:srgbClr val="424242">
                  <a:alpha val="95000"/>
                </a:srgbClr>
              </a:gs>
              <a:gs pos="5432">
                <a:srgbClr val="212121">
                  <a:alpha val="95000"/>
                </a:srgbClr>
              </a:gs>
              <a:gs pos="100000">
                <a:srgbClr val="000000">
                  <a:alpha val="95000"/>
                </a:srgbClr>
              </a:gs>
            </a:gsLst>
            <a:path>
              <a:fillToRect l="100717" t="52885" r="-717" b="47114"/>
            </a:path>
          </a:gradFill>
          <a:ln w="25400">
            <a:miter lim="400000"/>
          </a:ln>
          <a:effectLst>
            <a:outerShdw blurRad="190500" dist="63500" dir="5400000" rotWithShape="0">
              <a:srgbClr val="000000">
                <a:alpha val="36926"/>
              </a:srgbClr>
            </a:outerShdw>
          </a:effectLst>
        </p:spPr>
        <p:txBody>
          <a:bodyPr lIns="38100" tIns="38100" rIns="38100" bIns="38100" anchor="ctr"/>
          <a:lstStyle/>
          <a:p>
            <a:pPr lvl="0">
              <a:defRPr sz="3600">
                <a:effectLst>
                  <a:outerShdw blurRad="38100" dist="12700" dir="5400000" rotWithShape="0">
                    <a:srgbClr val="000000">
                      <a:alpha val="50000"/>
                    </a:srgbClr>
                  </a:outerShdw>
                </a:effectLst>
              </a:defRPr>
            </a:pPr>
            <a:endParaRPr/>
          </a:p>
        </p:txBody>
      </p:sp>
      <p:sp>
        <p:nvSpPr>
          <p:cNvPr id="188" name="Shape 188"/>
          <p:cNvSpPr/>
          <p:nvPr/>
        </p:nvSpPr>
        <p:spPr>
          <a:xfrm>
            <a:off x="5791636" y="13956959"/>
            <a:ext cx="2334464" cy="46106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400">
                <a:solidFill>
                  <a:srgbClr val="E9503F"/>
                </a:solidFill>
                <a:latin typeface="Helvetica Neue Light"/>
                <a:ea typeface="Helvetica Neue Light"/>
                <a:cs typeface="Helvetica Neue Light"/>
                <a:sym typeface="Helvetica Neue Light"/>
              </a:defRPr>
            </a:lvl1pPr>
          </a:lstStyle>
          <a:p>
            <a:pPr lvl="0">
              <a:defRPr sz="1800">
                <a:solidFill>
                  <a:srgbClr val="000000"/>
                </a:solidFill>
              </a:defRPr>
            </a:pPr>
            <a:r>
              <a:rPr sz="2400">
                <a:solidFill>
                  <a:srgbClr val="E9503F"/>
                </a:solidFill>
              </a:rPr>
              <a:t>CROWD © 2014</a:t>
            </a:r>
          </a:p>
        </p:txBody>
      </p:sp>
      <p:sp>
        <p:nvSpPr>
          <p:cNvPr id="189" name="Shape 189"/>
          <p:cNvSpPr/>
          <p:nvPr/>
        </p:nvSpPr>
        <p:spPr>
          <a:xfrm>
            <a:off x="-25400" y="-25400"/>
            <a:ext cx="8178800" cy="1016000"/>
          </a:xfrm>
          <a:prstGeom prst="rect">
            <a:avLst/>
          </a:prstGeom>
          <a:solidFill>
            <a:srgbClr val="424242"/>
          </a:solidFill>
          <a:ln w="25400">
            <a:miter lim="400000"/>
          </a:ln>
          <a:effectLst>
            <a:outerShdw blurRad="355600" rotWithShape="0">
              <a:srgbClr val="000000">
                <a:alpha val="75000"/>
              </a:srgbClr>
            </a:outerShdw>
          </a:effectLst>
        </p:spPr>
        <p:txBody>
          <a:bodyPr lIns="0" tIns="0" rIns="0" bIns="0" anchor="ctr"/>
          <a:lstStyle/>
          <a:p>
            <a:pPr lvl="0">
              <a:defRPr sz="3600">
                <a:effectLst>
                  <a:outerShdw blurRad="38100" dist="12700" dir="5400000" rotWithShape="0">
                    <a:srgbClr val="000000">
                      <a:alpha val="50000"/>
                    </a:srgbClr>
                  </a:outerShdw>
                </a:effectLst>
              </a:defRPr>
            </a:pPr>
            <a:endParaRPr/>
          </a:p>
        </p:txBody>
      </p:sp>
      <p:sp>
        <p:nvSpPr>
          <p:cNvPr id="190" name="Shape 190"/>
          <p:cNvSpPr/>
          <p:nvPr/>
        </p:nvSpPr>
        <p:spPr>
          <a:xfrm>
            <a:off x="2962274" y="-95251"/>
            <a:ext cx="2203451" cy="1155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Oswald "/>
                <a:ea typeface="Oswald "/>
                <a:cs typeface="Oswald "/>
                <a:sym typeface="Oswald "/>
              </a:defRPr>
            </a:lvl1pPr>
          </a:lstStyle>
          <a:p>
            <a:pPr lvl="0">
              <a:defRPr sz="1800">
                <a:solidFill>
                  <a:srgbClr val="000000"/>
                </a:solidFill>
              </a:defRPr>
            </a:pPr>
            <a:r>
              <a:rPr sz="5600">
                <a:solidFill>
                  <a:srgbClr val="FFFFFF"/>
                </a:solidFill>
              </a:rPr>
              <a:t>CROWD</a:t>
            </a:r>
          </a:p>
        </p:txBody>
      </p:sp>
      <p:sp>
        <p:nvSpPr>
          <p:cNvPr id="191" name="Shape 191"/>
          <p:cNvSpPr/>
          <p:nvPr/>
        </p:nvSpPr>
        <p:spPr>
          <a:xfrm>
            <a:off x="2740863" y="1149630"/>
            <a:ext cx="2646274" cy="64714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sz="3600">
                <a:solidFill>
                  <a:srgbClr val="212121"/>
                </a:solidFill>
                <a:latin typeface="Helvetica Neue Light"/>
                <a:ea typeface="Helvetica Neue Light"/>
                <a:cs typeface="Helvetica Neue Light"/>
                <a:sym typeface="Helvetica Neue Light"/>
              </a:defRPr>
            </a:lvl1pPr>
          </a:lstStyle>
          <a:p>
            <a:pPr lvl="0">
              <a:defRPr sz="1800">
                <a:solidFill>
                  <a:srgbClr val="000000"/>
                </a:solidFill>
              </a:defRPr>
            </a:pPr>
            <a:r>
              <a:rPr sz="3600">
                <a:solidFill>
                  <a:srgbClr val="212121"/>
                </a:solidFill>
              </a:rPr>
              <a:t>Work History</a:t>
            </a:r>
          </a:p>
        </p:txBody>
      </p:sp>
      <p:sp>
        <p:nvSpPr>
          <p:cNvPr id="192" name="Shape 192"/>
          <p:cNvSpPr/>
          <p:nvPr/>
        </p:nvSpPr>
        <p:spPr>
          <a:xfrm>
            <a:off x="1338130" y="12368705"/>
            <a:ext cx="5451740" cy="1270001"/>
          </a:xfrm>
          <a:prstGeom prst="roundRect">
            <a:avLst>
              <a:gd name="adj" fmla="val 30594"/>
            </a:avLst>
          </a:prstGeom>
          <a:ln w="25400">
            <a:solidFill>
              <a:srgbClr val="73FCD6"/>
            </a:solidFill>
            <a:miter lim="400000"/>
          </a:ln>
          <a:extLst>
            <a:ext uri="{C572A759-6A51-4108-AA02-DFA0A04FC94B}">
              <ma14:wrappingTextBoxFlag xmlns:ma14="http://schemas.microsoft.com/office/mac/drawingml/2011/main" val="1"/>
            </a:ext>
          </a:extLst>
        </p:spPr>
        <p:txBody>
          <a:bodyPr lIns="0" tIns="0" rIns="0" bIns="0" anchor="ctr"/>
          <a:lstStyle>
            <a:lvl1pPr>
              <a:defRPr>
                <a:solidFill>
                  <a:srgbClr val="212121"/>
                </a:solidFill>
                <a:latin typeface="Helvetica Neue UltraLight"/>
                <a:ea typeface="Helvetica Neue UltraLight"/>
                <a:cs typeface="Helvetica Neue UltraLight"/>
                <a:sym typeface="Helvetica Neue UltraLight"/>
              </a:defRPr>
            </a:lvl1pPr>
          </a:lstStyle>
          <a:p>
            <a:pPr lvl="0">
              <a:defRPr sz="1800">
                <a:solidFill>
                  <a:srgbClr val="000000"/>
                </a:solidFill>
              </a:defRPr>
            </a:pPr>
            <a:r>
              <a:rPr sz="5600">
                <a:solidFill>
                  <a:srgbClr val="212121"/>
                </a:solidFill>
              </a:rPr>
              <a:t>Next</a:t>
            </a:r>
          </a:p>
        </p:txBody>
      </p:sp>
      <p:sp>
        <p:nvSpPr>
          <p:cNvPr id="193" name="Shape 193"/>
          <p:cNvSpPr/>
          <p:nvPr/>
        </p:nvSpPr>
        <p:spPr>
          <a:xfrm>
            <a:off x="58738" y="2613994"/>
            <a:ext cx="834629" cy="374370"/>
          </a:xfrm>
          <a:prstGeom prst="roundRect">
            <a:avLst>
              <a:gd name="adj" fmla="val 30594"/>
            </a:avLst>
          </a:prstGeom>
          <a:solidFill>
            <a:srgbClr val="00C997"/>
          </a:solidFill>
          <a:ln w="25400">
            <a:miter lim="400000"/>
          </a:ln>
          <a:extLst>
            <a:ext uri="{C572A759-6A51-4108-AA02-DFA0A04FC94B}">
              <ma14:wrappingTextBoxFlag xmlns:ma14="http://schemas.microsoft.com/office/mac/drawingml/2011/main" val="1"/>
            </a:ext>
          </a:extLst>
        </p:spPr>
        <p:txBody>
          <a:bodyPr lIns="38100" tIns="38100" rIns="38100" bIns="38100" anchor="ctr"/>
          <a:lstStyle>
            <a:lvl1pPr>
              <a:defRPr sz="2000">
                <a:solidFill>
                  <a:srgbClr val="F3F2F0"/>
                </a:solidFill>
                <a:latin typeface="Helvetica Neue Light"/>
                <a:ea typeface="Helvetica Neue Light"/>
                <a:cs typeface="Helvetica Neue Light"/>
                <a:sym typeface="Helvetica Neue Light"/>
              </a:defRPr>
            </a:lvl1pPr>
          </a:lstStyle>
          <a:p>
            <a:pPr lvl="0">
              <a:defRPr sz="1800">
                <a:solidFill>
                  <a:srgbClr val="000000"/>
                </a:solidFill>
              </a:defRPr>
            </a:pPr>
            <a:r>
              <a:rPr sz="2000">
                <a:solidFill>
                  <a:srgbClr val="F3F2F0"/>
                </a:solidFill>
              </a:rPr>
              <a:t>EDIT</a:t>
            </a:r>
          </a:p>
        </p:txBody>
      </p:sp>
      <p:sp>
        <p:nvSpPr>
          <p:cNvPr id="194" name="Shape 194"/>
          <p:cNvSpPr/>
          <p:nvPr/>
        </p:nvSpPr>
        <p:spPr>
          <a:xfrm>
            <a:off x="264646" y="269297"/>
            <a:ext cx="222741" cy="43111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1160"/>
                </a:lnTo>
                <a:lnTo>
                  <a:pt x="20207" y="21600"/>
                </a:lnTo>
              </a:path>
            </a:pathLst>
          </a:custGeom>
          <a:ln w="63500">
            <a:solidFill>
              <a:srgbClr val="FFFFFF"/>
            </a:solidFill>
            <a:miter lim="400000"/>
          </a:ln>
        </p:spPr>
        <p:txBody>
          <a:bodyPr lIns="0" tIns="0" rIns="0" bIns="0" anchor="ctr"/>
          <a:lstStyle/>
          <a:p>
            <a:pPr lvl="0">
              <a:defRPr>
                <a:latin typeface="Helvetica Neue"/>
                <a:ea typeface="Helvetica Neue"/>
                <a:cs typeface="Helvetica Neue"/>
                <a:sym typeface="Helvetica Neue"/>
              </a:defRPr>
            </a:pPr>
            <a:endParaRPr/>
          </a:p>
        </p:txBody>
      </p:sp>
      <p:sp>
        <p:nvSpPr>
          <p:cNvPr id="195" name="Shape 195"/>
          <p:cNvSpPr/>
          <p:nvPr/>
        </p:nvSpPr>
        <p:spPr>
          <a:xfrm>
            <a:off x="-324049" y="1769533"/>
            <a:ext cx="8776098" cy="620495"/>
          </a:xfrm>
          <a:prstGeom prst="rect">
            <a:avLst/>
          </a:prstGeom>
          <a:solidFill>
            <a:srgbClr val="FEAD9B"/>
          </a:solidFill>
          <a:ln w="25400">
            <a:miter lim="400000"/>
          </a:ln>
          <a:extLst>
            <a:ext uri="{C572A759-6A51-4108-AA02-DFA0A04FC94B}">
              <ma14:wrappingTextBoxFlag xmlns:ma14="http://schemas.microsoft.com/office/mac/drawingml/2011/main" val="1"/>
            </a:ext>
          </a:extLst>
        </p:spPr>
        <p:txBody>
          <a:bodyPr lIns="0" tIns="0" rIns="0" bIns="0" anchor="ctr"/>
          <a:lstStyle>
            <a:lvl1pPr algn="l">
              <a:defRPr sz="3600">
                <a:latin typeface="Helvetica Neue"/>
                <a:ea typeface="Helvetica Neue"/>
                <a:cs typeface="Helvetica Neue"/>
                <a:sym typeface="Helvetica Neue"/>
              </a:defRPr>
            </a:lvl1pPr>
          </a:lstStyle>
          <a:p>
            <a:pPr lvl="0">
              <a:defRPr sz="1800">
                <a:solidFill>
                  <a:srgbClr val="000000"/>
                </a:solidFill>
              </a:defRPr>
            </a:pPr>
            <a:r>
              <a:rPr sz="3600">
                <a:solidFill>
                  <a:srgbClr val="FFFFFF"/>
                </a:solidFill>
              </a:rPr>
              <a:t>	Job Title</a:t>
            </a:r>
          </a:p>
        </p:txBody>
      </p:sp>
      <p:sp>
        <p:nvSpPr>
          <p:cNvPr id="196" name="Shape 196"/>
          <p:cNvSpPr/>
          <p:nvPr/>
        </p:nvSpPr>
        <p:spPr>
          <a:xfrm>
            <a:off x="1012892" y="2539636"/>
            <a:ext cx="2630883" cy="52308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defRPr sz="2800">
                <a:solidFill>
                  <a:srgbClr val="212121"/>
                </a:solidFill>
                <a:latin typeface="Helvetica Neue Medium"/>
                <a:ea typeface="Helvetica Neue Medium"/>
                <a:cs typeface="Helvetica Neue Medium"/>
                <a:sym typeface="Helvetica Neue Medium"/>
              </a:defRPr>
            </a:lvl1pPr>
          </a:lstStyle>
          <a:p>
            <a:pPr lvl="0">
              <a:defRPr sz="1800">
                <a:solidFill>
                  <a:srgbClr val="000000"/>
                </a:solidFill>
              </a:defRPr>
            </a:pPr>
            <a:r>
              <a:rPr sz="2800">
                <a:solidFill>
                  <a:srgbClr val="212121"/>
                </a:solidFill>
              </a:rPr>
              <a:t>Web Developer</a:t>
            </a:r>
          </a:p>
        </p:txBody>
      </p:sp>
      <p:sp>
        <p:nvSpPr>
          <p:cNvPr id="197" name="Shape 197"/>
          <p:cNvSpPr/>
          <p:nvPr/>
        </p:nvSpPr>
        <p:spPr>
          <a:xfrm>
            <a:off x="58738" y="4031827"/>
            <a:ext cx="834629" cy="374370"/>
          </a:xfrm>
          <a:prstGeom prst="roundRect">
            <a:avLst>
              <a:gd name="adj" fmla="val 30594"/>
            </a:avLst>
          </a:prstGeom>
          <a:solidFill>
            <a:srgbClr val="00C997"/>
          </a:solidFill>
          <a:ln w="25400">
            <a:miter lim="400000"/>
          </a:ln>
          <a:extLst>
            <a:ext uri="{C572A759-6A51-4108-AA02-DFA0A04FC94B}">
              <ma14:wrappingTextBoxFlag xmlns:ma14="http://schemas.microsoft.com/office/mac/drawingml/2011/main" val="1"/>
            </a:ext>
          </a:extLst>
        </p:spPr>
        <p:txBody>
          <a:bodyPr lIns="38100" tIns="38100" rIns="38100" bIns="38100" anchor="ctr"/>
          <a:lstStyle>
            <a:lvl1pPr>
              <a:defRPr sz="2000">
                <a:solidFill>
                  <a:srgbClr val="F3F2F0"/>
                </a:solidFill>
                <a:latin typeface="Helvetica Neue Light"/>
                <a:ea typeface="Helvetica Neue Light"/>
                <a:cs typeface="Helvetica Neue Light"/>
                <a:sym typeface="Helvetica Neue Light"/>
              </a:defRPr>
            </a:lvl1pPr>
          </a:lstStyle>
          <a:p>
            <a:pPr lvl="0">
              <a:defRPr sz="1800">
                <a:solidFill>
                  <a:srgbClr val="000000"/>
                </a:solidFill>
              </a:defRPr>
            </a:pPr>
            <a:r>
              <a:rPr sz="2000">
                <a:solidFill>
                  <a:srgbClr val="F3F2F0"/>
                </a:solidFill>
              </a:rPr>
              <a:t>EDIT</a:t>
            </a:r>
          </a:p>
        </p:txBody>
      </p:sp>
      <p:sp>
        <p:nvSpPr>
          <p:cNvPr id="198" name="Shape 198"/>
          <p:cNvSpPr/>
          <p:nvPr/>
        </p:nvSpPr>
        <p:spPr>
          <a:xfrm>
            <a:off x="1015000" y="3957470"/>
            <a:ext cx="2499666" cy="52308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defRPr sz="2800">
                <a:solidFill>
                  <a:srgbClr val="212121"/>
                </a:solidFill>
                <a:latin typeface="Helvetica Neue Medium"/>
                <a:ea typeface="Helvetica Neue Medium"/>
                <a:cs typeface="Helvetica Neue Medium"/>
                <a:sym typeface="Helvetica Neue Medium"/>
              </a:defRPr>
            </a:lvl1pPr>
          </a:lstStyle>
          <a:p>
            <a:pPr lvl="0">
              <a:defRPr sz="1800">
                <a:solidFill>
                  <a:srgbClr val="000000"/>
                </a:solidFill>
              </a:defRPr>
            </a:pPr>
            <a:r>
              <a:rPr sz="2800">
                <a:solidFill>
                  <a:srgbClr val="212121"/>
                </a:solidFill>
              </a:rPr>
              <a:t>2010 - Present</a:t>
            </a:r>
          </a:p>
        </p:txBody>
      </p:sp>
      <p:sp>
        <p:nvSpPr>
          <p:cNvPr id="199" name="Shape 199"/>
          <p:cNvSpPr/>
          <p:nvPr/>
        </p:nvSpPr>
        <p:spPr>
          <a:xfrm>
            <a:off x="215442" y="5276714"/>
            <a:ext cx="7697116" cy="15662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2400">
                <a:solidFill>
                  <a:srgbClr val="212121"/>
                </a:solidFill>
                <a:latin typeface="Helvetica Neue"/>
                <a:ea typeface="Helvetica Neue"/>
                <a:cs typeface="Helvetica Neue"/>
                <a:sym typeface="Helvetica Neue"/>
              </a:defRPr>
            </a:lvl1pPr>
          </a:lstStyle>
          <a:p>
            <a:pPr lvl="0">
              <a:defRPr sz="1800">
                <a:solidFill>
                  <a:srgbClr val="000000"/>
                </a:solidFill>
              </a:defRPr>
            </a:pPr>
            <a:r>
              <a:rPr sz="2400">
                <a:solidFill>
                  <a:srgbClr val="212121"/>
                </a:solidFill>
              </a:rPr>
              <a:t>Securing client and admin applications for proprietary Content Management System, as well as implementing new ones for the Orange County Register</a:t>
            </a:r>
          </a:p>
        </p:txBody>
      </p:sp>
      <p:sp>
        <p:nvSpPr>
          <p:cNvPr id="200" name="Shape 200"/>
          <p:cNvSpPr/>
          <p:nvPr/>
        </p:nvSpPr>
        <p:spPr>
          <a:xfrm>
            <a:off x="-324049" y="3168960"/>
            <a:ext cx="8776098" cy="620495"/>
          </a:xfrm>
          <a:prstGeom prst="rect">
            <a:avLst/>
          </a:prstGeom>
          <a:solidFill>
            <a:srgbClr val="FEAD9B"/>
          </a:solidFill>
          <a:ln w="25400">
            <a:miter lim="400000"/>
          </a:ln>
          <a:extLst>
            <a:ext uri="{C572A759-6A51-4108-AA02-DFA0A04FC94B}">
              <ma14:wrappingTextBoxFlag xmlns:ma14="http://schemas.microsoft.com/office/mac/drawingml/2011/main" val="1"/>
            </a:ext>
          </a:extLst>
        </p:spPr>
        <p:txBody>
          <a:bodyPr lIns="0" tIns="0" rIns="0" bIns="0" anchor="ctr"/>
          <a:lstStyle>
            <a:lvl1pPr algn="l">
              <a:defRPr sz="3600">
                <a:latin typeface="Helvetica Neue"/>
                <a:ea typeface="Helvetica Neue"/>
                <a:cs typeface="Helvetica Neue"/>
                <a:sym typeface="Helvetica Neue"/>
              </a:defRPr>
            </a:lvl1pPr>
          </a:lstStyle>
          <a:p>
            <a:pPr lvl="0">
              <a:defRPr sz="1800">
                <a:solidFill>
                  <a:srgbClr val="000000"/>
                </a:solidFill>
              </a:defRPr>
            </a:pPr>
            <a:r>
              <a:rPr sz="3600">
                <a:solidFill>
                  <a:srgbClr val="FFFFFF"/>
                </a:solidFill>
              </a:rPr>
              <a:t>	Time Period</a:t>
            </a:r>
          </a:p>
        </p:txBody>
      </p:sp>
      <p:sp>
        <p:nvSpPr>
          <p:cNvPr id="201" name="Shape 201"/>
          <p:cNvSpPr/>
          <p:nvPr/>
        </p:nvSpPr>
        <p:spPr>
          <a:xfrm>
            <a:off x="-324049" y="4568387"/>
            <a:ext cx="8776098" cy="620495"/>
          </a:xfrm>
          <a:prstGeom prst="rect">
            <a:avLst/>
          </a:prstGeom>
          <a:solidFill>
            <a:srgbClr val="FEAD9B"/>
          </a:solidFill>
          <a:ln w="25400">
            <a:miter lim="400000"/>
          </a:ln>
          <a:extLst>
            <a:ext uri="{C572A759-6A51-4108-AA02-DFA0A04FC94B}">
              <ma14:wrappingTextBoxFlag xmlns:ma14="http://schemas.microsoft.com/office/mac/drawingml/2011/main" val="1"/>
            </a:ext>
          </a:extLst>
        </p:spPr>
        <p:txBody>
          <a:bodyPr lIns="0" tIns="0" rIns="0" bIns="0" anchor="ctr"/>
          <a:lstStyle>
            <a:lvl1pPr algn="l">
              <a:defRPr sz="3600">
                <a:latin typeface="Helvetica Neue"/>
                <a:ea typeface="Helvetica Neue"/>
                <a:cs typeface="Helvetica Neue"/>
                <a:sym typeface="Helvetica Neue"/>
              </a:defRPr>
            </a:lvl1pPr>
          </a:lstStyle>
          <a:p>
            <a:pPr lvl="0">
              <a:defRPr sz="1800">
                <a:solidFill>
                  <a:srgbClr val="000000"/>
                </a:solidFill>
              </a:defRPr>
            </a:pPr>
            <a:r>
              <a:rPr sz="3600">
                <a:solidFill>
                  <a:srgbClr val="FFFFFF"/>
                </a:solidFill>
              </a:rPr>
              <a:t>	Summary</a:t>
            </a:r>
          </a:p>
        </p:txBody>
      </p:sp>
      <p:sp>
        <p:nvSpPr>
          <p:cNvPr id="202" name="Shape 202"/>
          <p:cNvSpPr/>
          <p:nvPr/>
        </p:nvSpPr>
        <p:spPr>
          <a:xfrm>
            <a:off x="58738" y="6694547"/>
            <a:ext cx="834629" cy="374370"/>
          </a:xfrm>
          <a:prstGeom prst="roundRect">
            <a:avLst>
              <a:gd name="adj" fmla="val 30594"/>
            </a:avLst>
          </a:prstGeom>
          <a:solidFill>
            <a:srgbClr val="00C997"/>
          </a:solidFill>
          <a:ln w="25400">
            <a:miter lim="400000"/>
          </a:ln>
          <a:extLst>
            <a:ext uri="{C572A759-6A51-4108-AA02-DFA0A04FC94B}">
              <ma14:wrappingTextBoxFlag xmlns:ma14="http://schemas.microsoft.com/office/mac/drawingml/2011/main" val="1"/>
            </a:ext>
          </a:extLst>
        </p:spPr>
        <p:txBody>
          <a:bodyPr lIns="38100" tIns="38100" rIns="38100" bIns="38100" anchor="ctr"/>
          <a:lstStyle>
            <a:lvl1pPr>
              <a:defRPr sz="2000">
                <a:solidFill>
                  <a:srgbClr val="F3F2F0"/>
                </a:solidFill>
                <a:latin typeface="Helvetica Neue Light"/>
                <a:ea typeface="Helvetica Neue Light"/>
                <a:cs typeface="Helvetica Neue Light"/>
                <a:sym typeface="Helvetica Neue Light"/>
              </a:defRPr>
            </a:lvl1pPr>
          </a:lstStyle>
          <a:p>
            <a:pPr lvl="0">
              <a:defRPr sz="1800">
                <a:solidFill>
                  <a:srgbClr val="000000"/>
                </a:solidFill>
              </a:defRPr>
            </a:pPr>
            <a:r>
              <a:rPr sz="2000">
                <a:solidFill>
                  <a:srgbClr val="F3F2F0"/>
                </a:solidFill>
              </a:rPr>
              <a:t>EDIT</a:t>
            </a:r>
          </a:p>
        </p:txBody>
      </p:sp>
    </p:spTree>
  </p:cSld>
  <p:clrMapOvr>
    <a:masterClrMapping/>
  </p:clrMapOvr>
  <p:transition xmlns:p14="http://schemas.microsoft.com/office/powerpoint/2010/main" spd="med"/>
</p:sld>
</file>

<file path=ppt/theme/theme1.xml><?xml version="1.0" encoding="utf-8"?>
<a:theme xmlns:a="http://schemas.openxmlformats.org/drawingml/2006/main" name="White">
  <a:themeElements>
    <a:clrScheme name="White">
      <a:dk1>
        <a:srgbClr val="FFFFFF"/>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C997"/>
        </a:solidFill>
        <a:ln w="25400" cap="flat">
          <a:noFill/>
          <a:miter lim="400000"/>
        </a:ln>
        <a:effectLst/>
      </a:spPr>
      <a:bodyPr rot="0" spcFirstLastPara="1" vertOverflow="overflow" horzOverflow="overflow" vert="horz" wrap="square" lIns="38100" tIns="38100" rIns="38100" bIns="38100" numCol="1" spcCol="38100" rtlCol="0" anchor="ctr">
        <a:spAutoFit/>
      </a:bodyPr>
      <a:lstStyle>
        <a:defPPr marL="0" marR="0" indent="0" algn="ctr" defTabSz="8763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876300" rtl="0" fontAlgn="auto" latinLnBrk="1" hangingPunct="0">
          <a:lnSpc>
            <a:spcPct val="100000"/>
          </a:lnSpc>
          <a:spcBef>
            <a:spcPts val="0"/>
          </a:spcBef>
          <a:spcAft>
            <a:spcPts val="0"/>
          </a:spcAft>
          <a:buClrTx/>
          <a:buSzTx/>
          <a:buFontTx/>
          <a:buNone/>
          <a:tabLst/>
          <a:defRPr kumimoji="0" sz="5600" b="0" i="0" u="none" strike="noStrike" cap="none" spc="0" normalizeH="0" baseline="0">
            <a:ln>
              <a:noFill/>
            </a:ln>
            <a:solidFill>
              <a:srgbClr val="FFFFFF"/>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C997"/>
        </a:solidFill>
        <a:ln w="25400" cap="flat">
          <a:noFill/>
          <a:miter lim="400000"/>
        </a:ln>
        <a:effectLst/>
      </a:spPr>
      <a:bodyPr rot="0" spcFirstLastPara="1" vertOverflow="overflow" horzOverflow="overflow" vert="horz" wrap="square" lIns="38100" tIns="38100" rIns="38100" bIns="38100" numCol="1" spcCol="38100" rtlCol="0" anchor="ctr">
        <a:spAutoFit/>
      </a:bodyPr>
      <a:lstStyle>
        <a:defPPr marL="0" marR="0" indent="0" algn="ctr" defTabSz="8763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876300" rtl="0" fontAlgn="auto" latinLnBrk="1" hangingPunct="0">
          <a:lnSpc>
            <a:spcPct val="100000"/>
          </a:lnSpc>
          <a:spcBef>
            <a:spcPts val="0"/>
          </a:spcBef>
          <a:spcAft>
            <a:spcPts val="0"/>
          </a:spcAft>
          <a:buClrTx/>
          <a:buSzTx/>
          <a:buFontTx/>
          <a:buNone/>
          <a:tabLst/>
          <a:defRPr kumimoji="0" sz="5600" b="0" i="0" u="none" strike="noStrike" cap="none" spc="0" normalizeH="0" baseline="0">
            <a:ln>
              <a:noFill/>
            </a:ln>
            <a:solidFill>
              <a:srgbClr val="FFFFFF"/>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1005</Words>
  <Application>Microsoft Macintosh PowerPoint</Application>
  <PresentationFormat>Custom</PresentationFormat>
  <Paragraphs>208</Paragraphs>
  <Slides>22</Slides>
  <Notes>0</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Bruce Morrison</cp:lastModifiedBy>
  <cp:revision>1</cp:revision>
  <dcterms:modified xsi:type="dcterms:W3CDTF">2014-07-09T02:07:53Z</dcterms:modified>
</cp:coreProperties>
</file>